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55"/>
  </p:notesMasterIdLst>
  <p:sldIdLst>
    <p:sldId id="320" r:id="rId3"/>
    <p:sldId id="319" r:id="rId4"/>
    <p:sldId id="325" r:id="rId5"/>
    <p:sldId id="284" r:id="rId6"/>
    <p:sldId id="285" r:id="rId7"/>
    <p:sldId id="258" r:id="rId8"/>
    <p:sldId id="259" r:id="rId9"/>
    <p:sldId id="260" r:id="rId10"/>
    <p:sldId id="288" r:id="rId11"/>
    <p:sldId id="321" r:id="rId12"/>
    <p:sldId id="291" r:id="rId13"/>
    <p:sldId id="293" r:id="rId14"/>
    <p:sldId id="262" r:id="rId15"/>
    <p:sldId id="299" r:id="rId16"/>
    <p:sldId id="294" r:id="rId17"/>
    <p:sldId id="296" r:id="rId18"/>
    <p:sldId id="297" r:id="rId19"/>
    <p:sldId id="298" r:id="rId20"/>
    <p:sldId id="300" r:id="rId21"/>
    <p:sldId id="322" r:id="rId22"/>
    <p:sldId id="323" r:id="rId23"/>
    <p:sldId id="267" r:id="rId24"/>
    <p:sldId id="268" r:id="rId25"/>
    <p:sldId id="269" r:id="rId26"/>
    <p:sldId id="270" r:id="rId27"/>
    <p:sldId id="287" r:id="rId28"/>
    <p:sldId id="271" r:id="rId29"/>
    <p:sldId id="272" r:id="rId30"/>
    <p:sldId id="273" r:id="rId31"/>
    <p:sldId id="274" r:id="rId32"/>
    <p:sldId id="275" r:id="rId33"/>
    <p:sldId id="277" r:id="rId34"/>
    <p:sldId id="278" r:id="rId35"/>
    <p:sldId id="324" r:id="rId36"/>
    <p:sldId id="279" r:id="rId37"/>
    <p:sldId id="281" r:id="rId38"/>
    <p:sldId id="282" r:id="rId39"/>
    <p:sldId id="317" r:id="rId40"/>
    <p:sldId id="301" r:id="rId41"/>
    <p:sldId id="302" r:id="rId42"/>
    <p:sldId id="303" r:id="rId43"/>
    <p:sldId id="304" r:id="rId44"/>
    <p:sldId id="315" r:id="rId45"/>
    <p:sldId id="316" r:id="rId46"/>
    <p:sldId id="305" r:id="rId47"/>
    <p:sldId id="306" r:id="rId48"/>
    <p:sldId id="307" r:id="rId49"/>
    <p:sldId id="308" r:id="rId50"/>
    <p:sldId id="309" r:id="rId51"/>
    <p:sldId id="310" r:id="rId52"/>
    <p:sldId id="311" r:id="rId53"/>
    <p:sldId id="31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71" autoAdjust="0"/>
  </p:normalViewPr>
  <p:slideViewPr>
    <p:cSldViewPr>
      <p:cViewPr varScale="1">
        <p:scale>
          <a:sx n="110" d="100"/>
          <a:sy n="110" d="100"/>
        </p:scale>
        <p:origin x="163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8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0A8A7A-A816-4E52-9D49-65D4615DFDF3}" type="datetimeFigureOut">
              <a:rPr lang="en-US" smtClean="0"/>
              <a:t>2025/01/01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86F68-4731-4985-838E-A7A45A367EE3}" type="slidenum">
              <a:rPr lang="en-US" smtClean="0"/>
              <a:t>‹#›</a:t>
            </a:fld>
            <a:endParaRPr lang="en-US"/>
          </a:p>
        </p:txBody>
      </p:sp>
    </p:spTree>
    <p:extLst>
      <p:ext uri="{BB962C8B-B14F-4D97-AF65-F5344CB8AC3E}">
        <p14:creationId xmlns:p14="http://schemas.microsoft.com/office/powerpoint/2010/main" val="425205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D9DD546-A9C7-469E-9A80-C772AFC216D9}" type="slidenum">
              <a:rPr lang="fa-IR" smtClean="0">
                <a:solidFill>
                  <a:prstClr val="black"/>
                </a:solidFill>
              </a:rPr>
              <a:pPr/>
              <a:t>1</a:t>
            </a:fld>
            <a:endParaRPr lang="en-US" smtClean="0">
              <a:solidFill>
                <a:prstClr val="black"/>
              </a:solidFill>
              <a:cs typeface="Arial" charset="0"/>
            </a:endParaRPr>
          </a:p>
        </p:txBody>
      </p:sp>
      <p:sp>
        <p:nvSpPr>
          <p:cNvPr id="45059" name="Rectangle 2"/>
          <p:cNvSpPr>
            <a:spLocks noGrp="1" noRot="1" noChangeAspect="1" noChangeArrowheads="1" noTextEdit="1"/>
          </p:cNvSpPr>
          <p:nvPr>
            <p:ph type="sldImg"/>
          </p:nvPr>
        </p:nvSpPr>
        <p:spPr>
          <a:xfrm>
            <a:off x="1143000" y="685800"/>
            <a:ext cx="4572000" cy="3429000"/>
          </a:xfrm>
          <a:ln/>
        </p:spPr>
      </p:sp>
      <p:sp>
        <p:nvSpPr>
          <p:cNvPr id="45060" name="Rectangle 3"/>
          <p:cNvSpPr>
            <a:spLocks noGrp="1" noChangeArrowheads="1"/>
          </p:cNvSpPr>
          <p:nvPr>
            <p:ph type="body" idx="1"/>
          </p:nvPr>
        </p:nvSpPr>
        <p:spPr>
          <a:noFill/>
          <a:ln/>
        </p:spPr>
        <p:txBody>
          <a:bodyPr/>
          <a:lstStyle/>
          <a:p>
            <a:pPr eaLnBrk="1" hangingPunct="1"/>
            <a:endParaRPr lang="en-US" smtClean="0">
              <a:cs typeface="Arial" charset="0"/>
            </a:endParaRPr>
          </a:p>
        </p:txBody>
      </p:sp>
    </p:spTree>
    <p:extLst>
      <p:ext uri="{BB962C8B-B14F-4D97-AF65-F5344CB8AC3E}">
        <p14:creationId xmlns:p14="http://schemas.microsoft.com/office/powerpoint/2010/main" val="95103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86F68-4731-4985-838E-A7A45A367EE3}" type="slidenum">
              <a:rPr lang="en-US" smtClean="0"/>
              <a:t>7</a:t>
            </a:fld>
            <a:endParaRPr lang="en-US"/>
          </a:p>
        </p:txBody>
      </p:sp>
    </p:spTree>
    <p:extLst>
      <p:ext uri="{BB962C8B-B14F-4D97-AF65-F5344CB8AC3E}">
        <p14:creationId xmlns:p14="http://schemas.microsoft.com/office/powerpoint/2010/main" val="312130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86F68-4731-4985-838E-A7A45A367EE3}" type="slidenum">
              <a:rPr lang="en-US" smtClean="0"/>
              <a:t>9</a:t>
            </a:fld>
            <a:endParaRPr lang="en-US"/>
          </a:p>
        </p:txBody>
      </p:sp>
    </p:spTree>
    <p:extLst>
      <p:ext uri="{BB962C8B-B14F-4D97-AF65-F5344CB8AC3E}">
        <p14:creationId xmlns:p14="http://schemas.microsoft.com/office/powerpoint/2010/main" val="283952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86F68-4731-4985-838E-A7A45A367EE3}" type="slidenum">
              <a:rPr lang="en-US" smtClean="0"/>
              <a:t>14</a:t>
            </a:fld>
            <a:endParaRPr lang="en-US"/>
          </a:p>
        </p:txBody>
      </p:sp>
    </p:spTree>
    <p:extLst>
      <p:ext uri="{BB962C8B-B14F-4D97-AF65-F5344CB8AC3E}">
        <p14:creationId xmlns:p14="http://schemas.microsoft.com/office/powerpoint/2010/main" val="351557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86F68-4731-4985-838E-A7A45A367EE3}" type="slidenum">
              <a:rPr lang="en-US" smtClean="0"/>
              <a:t>33</a:t>
            </a:fld>
            <a:endParaRPr lang="en-US"/>
          </a:p>
        </p:txBody>
      </p:sp>
    </p:spTree>
    <p:extLst>
      <p:ext uri="{BB962C8B-B14F-4D97-AF65-F5344CB8AC3E}">
        <p14:creationId xmlns:p14="http://schemas.microsoft.com/office/powerpoint/2010/main" val="3969049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86F68-4731-4985-838E-A7A45A367EE3}" type="slidenum">
              <a:rPr lang="en-US" smtClean="0"/>
              <a:t>36</a:t>
            </a:fld>
            <a:endParaRPr lang="en-US"/>
          </a:p>
        </p:txBody>
      </p:sp>
    </p:spTree>
    <p:extLst>
      <p:ext uri="{BB962C8B-B14F-4D97-AF65-F5344CB8AC3E}">
        <p14:creationId xmlns:p14="http://schemas.microsoft.com/office/powerpoint/2010/main" val="20613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86F68-4731-4985-838E-A7A45A367EE3}" type="slidenum">
              <a:rPr lang="en-US" smtClean="0"/>
              <a:t>52</a:t>
            </a:fld>
            <a:endParaRPr lang="en-US"/>
          </a:p>
        </p:txBody>
      </p:sp>
    </p:spTree>
    <p:extLst>
      <p:ext uri="{BB962C8B-B14F-4D97-AF65-F5344CB8AC3E}">
        <p14:creationId xmlns:p14="http://schemas.microsoft.com/office/powerpoint/2010/main" val="153972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2025/01/01</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2025/01/01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2025/01/01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9118" y="1828800"/>
            <a:ext cx="6173808"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99118" y="4800600"/>
            <a:ext cx="6173808"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07447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2963934-1D06-45F5-B89C-BAA6BC3C359D}" type="datetime1">
              <a:rPr lang="en-US" smtClean="0">
                <a:solidFill>
                  <a:prstClr val="white">
                    <a:tint val="75000"/>
                  </a:prstClr>
                </a:solidFill>
              </a:rPr>
              <a:pPr/>
              <a:t>2025/01/01</a:t>
            </a:fld>
            <a:endParaRPr>
              <a:solidFill>
                <a:prstClr val="white">
                  <a:tint val="75000"/>
                </a:prstClr>
              </a:solidFill>
            </a:endParaRPr>
          </a:p>
        </p:txBody>
      </p:sp>
      <p:sp>
        <p:nvSpPr>
          <p:cNvPr id="5" name="Footer Placeholder 4"/>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48368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918" y="2514600"/>
            <a:ext cx="6520997"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799118" y="5410201"/>
            <a:ext cx="6517197"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C5B04-85BF-437B-AAFE-C5A7523DA2E2}" type="datetime1">
              <a:rPr lang="en-US" smtClean="0">
                <a:solidFill>
                  <a:prstClr val="white">
                    <a:tint val="75000"/>
                  </a:prstClr>
                </a:solidFill>
              </a:rPr>
              <a:pPr/>
              <a:t>2025/01/01</a:t>
            </a:fld>
            <a:endParaRPr>
              <a:solidFill>
                <a:prstClr val="white">
                  <a:tint val="75000"/>
                </a:prstClr>
              </a:solidFill>
            </a:endParaRPr>
          </a:p>
        </p:txBody>
      </p:sp>
      <p:sp>
        <p:nvSpPr>
          <p:cNvPr id="5" name="Footer Placeholder 4"/>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20493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28880"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73104"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47F94AF-5628-46DE-85C2-D4DF2C68D669}" type="datetime1">
              <a:rPr lang="en-US" smtClean="0">
                <a:solidFill>
                  <a:prstClr val="white">
                    <a:tint val="75000"/>
                  </a:prstClr>
                </a:solidFill>
              </a:rPr>
              <a:pPr/>
              <a:t>2025/01/01</a:t>
            </a:fld>
            <a:endParaRPr>
              <a:solidFill>
                <a:prstClr val="white">
                  <a:tint val="75000"/>
                </a:prstClr>
              </a:solidFill>
            </a:endParaRPr>
          </a:p>
        </p:txBody>
      </p:sp>
      <p:sp>
        <p:nvSpPr>
          <p:cNvPr id="6" name="Footer Placeholder 5"/>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0059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42106"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2106"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7"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D42445F-533A-4128-B434-16EA852DE1AB}" type="datetime1">
              <a:rPr lang="en-US" smtClean="0">
                <a:solidFill>
                  <a:prstClr val="white">
                    <a:tint val="75000"/>
                  </a:prstClr>
                </a:solidFill>
              </a:rPr>
              <a:pPr/>
              <a:t>2025/01/01</a:t>
            </a:fld>
            <a:endParaRPr>
              <a:solidFill>
                <a:prstClr val="white">
                  <a:tint val="75000"/>
                </a:prstClr>
              </a:solidFill>
            </a:endParaRPr>
          </a:p>
        </p:txBody>
      </p:sp>
      <p:sp>
        <p:nvSpPr>
          <p:cNvPr id="8" name="Footer Placeholder 7"/>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74653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D9D399A-6624-4F0A-92BE-E8063B88B034}" type="datetime1">
              <a:rPr lang="en-US" smtClean="0">
                <a:solidFill>
                  <a:prstClr val="white">
                    <a:tint val="75000"/>
                  </a:prstClr>
                </a:solidFill>
              </a:rPr>
              <a:pPr/>
              <a:t>2025/01/01</a:t>
            </a:fld>
            <a:endParaRPr>
              <a:solidFill>
                <a:prstClr val="white">
                  <a:tint val="75000"/>
                </a:prstClr>
              </a:solidFill>
            </a:endParaRPr>
          </a:p>
        </p:txBody>
      </p:sp>
      <p:sp>
        <p:nvSpPr>
          <p:cNvPr id="4" name="Footer Placeholder 3"/>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3654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D8C63-4D46-4BF8-BD64-6D15D10609C4}" type="datetime1">
              <a:rPr lang="en-US" smtClean="0">
                <a:solidFill>
                  <a:prstClr val="white">
                    <a:tint val="75000"/>
                  </a:prstClr>
                </a:solidFill>
              </a:rPr>
              <a:pPr/>
              <a:t>2025/01/01</a:t>
            </a:fld>
            <a:endParaRPr>
              <a:solidFill>
                <a:prstClr val="white">
                  <a:tint val="75000"/>
                </a:prstClr>
              </a:solidFill>
            </a:endParaRPr>
          </a:p>
        </p:txBody>
      </p:sp>
      <p:sp>
        <p:nvSpPr>
          <p:cNvPr id="3" name="Footer Placeholder 2"/>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19036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88958-0A2A-4D80-8E65-6D181AE5CFE5}" type="datetime1">
              <a:rPr lang="en-US" smtClean="0">
                <a:solidFill>
                  <a:prstClr val="white">
                    <a:tint val="75000"/>
                  </a:prstClr>
                </a:solidFill>
              </a:rPr>
              <a:pPr/>
              <a:t>2025/01/01</a:t>
            </a:fld>
            <a:endParaRPr>
              <a:solidFill>
                <a:prstClr val="white">
                  <a:tint val="75000"/>
                </a:prstClr>
              </a:solidFill>
            </a:endParaRPr>
          </a:p>
        </p:txBody>
      </p:sp>
      <p:sp>
        <p:nvSpPr>
          <p:cNvPr id="6" name="Footer Placeholder 5"/>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88212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2025/01/01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791910" y="1905000"/>
            <a:ext cx="2698158"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58431-E36B-410A-B941-956F6D26D395}" type="datetime1">
              <a:rPr lang="en-US" smtClean="0">
                <a:solidFill>
                  <a:prstClr val="white">
                    <a:tint val="75000"/>
                  </a:prstClr>
                </a:solidFill>
              </a:rPr>
              <a:pPr/>
              <a:t>2025/01/01</a:t>
            </a:fld>
            <a:endParaRPr>
              <a:solidFill>
                <a:prstClr val="white">
                  <a:tint val="75000"/>
                </a:prstClr>
              </a:solidFill>
            </a:endParaRPr>
          </a:p>
        </p:txBody>
      </p:sp>
      <p:sp>
        <p:nvSpPr>
          <p:cNvPr id="6" name="Footer Placeholder 5"/>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24669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FDB2529-8247-4E0E-A578-DE721CA726A4}" type="datetime1">
              <a:rPr lang="en-US" smtClean="0">
                <a:solidFill>
                  <a:prstClr val="white">
                    <a:tint val="75000"/>
                  </a:prstClr>
                </a:solidFill>
              </a:rPr>
              <a:pPr/>
              <a:t>2025/01/01</a:t>
            </a:fld>
            <a:endParaRPr>
              <a:solidFill>
                <a:prstClr val="white">
                  <a:tint val="75000"/>
                </a:prstClr>
              </a:solidFill>
            </a:endParaRPr>
          </a:p>
        </p:txBody>
      </p:sp>
      <p:sp>
        <p:nvSpPr>
          <p:cNvPr id="5" name="Footer Placeholder 4"/>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05441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596" y="381001"/>
            <a:ext cx="1143298"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42107" y="381001"/>
            <a:ext cx="5544993"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F6990F9-EE4F-4E64-8C1D-FFD80D641BAB}" type="datetime1">
              <a:rPr lang="en-US" smtClean="0">
                <a:solidFill>
                  <a:prstClr val="white">
                    <a:tint val="75000"/>
                  </a:prstClr>
                </a:solidFill>
              </a:rPr>
              <a:pPr/>
              <a:t>2025/01/01</a:t>
            </a:fld>
            <a:endParaRPr>
              <a:solidFill>
                <a:prstClr val="white">
                  <a:tint val="75000"/>
                </a:prstClr>
              </a:solidFill>
            </a:endParaRPr>
          </a:p>
        </p:txBody>
      </p:sp>
      <p:sp>
        <p:nvSpPr>
          <p:cNvPr id="5" name="Footer Placeholder 4"/>
          <p:cNvSpPr>
            <a:spLocks noGrp="1"/>
          </p:cNvSpPr>
          <p:nvPr>
            <p:ph type="ftr" sz="quarter" idx="11"/>
          </p:nvPr>
        </p:nvSpPr>
        <p:spPr/>
        <p:txBody>
          <a:body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4022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2025/01/01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2025/01/01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2025/01/01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2025/01/01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2025/01/01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2025/01/01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2025/01/01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2025/01/01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915E413D-4BC0-44DD-894D-EBD947CA1BD1}" type="datetime1">
              <a:rPr lang="en-US" smtClean="0">
                <a:solidFill>
                  <a:prstClr val="white">
                    <a:tint val="75000"/>
                  </a:prstClr>
                </a:solidFill>
              </a:rPr>
              <a:pPr/>
              <a:t>2025/01/01</a:t>
            </a:fld>
            <a:endParaRPr>
              <a:solidFill>
                <a:prstClr val="white">
                  <a:tint val="75000"/>
                </a:prstClr>
              </a:solidFill>
            </a:endParaRPr>
          </a:p>
        </p:txBody>
      </p:sp>
      <p:sp>
        <p:nvSpPr>
          <p:cNvPr id="5" name="Footer Placeholder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fa-IR" smtClean="0">
                <a:solidFill>
                  <a:prstClr val="white">
                    <a:tint val="75000"/>
                  </a:prstClr>
                </a:solidFill>
              </a:rPr>
              <a:t>گروه کتابداری و اطلاع رسانی پزشکی </a:t>
            </a:r>
            <a:endParaRPr>
              <a:solidFill>
                <a:prstClr val="white">
                  <a:tint val="75000"/>
                </a:prstClr>
              </a:solidFill>
            </a:endParaRPr>
          </a:p>
        </p:txBody>
      </p:sp>
      <p:sp>
        <p:nvSpPr>
          <p:cNvPr id="6" name="Slide Number Placeholder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27102971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001"/>
          <p:cNvPicPr>
            <a:picLocks noChangeAspect="1" noChangeArrowheads="1"/>
          </p:cNvPicPr>
          <p:nvPr/>
        </p:nvPicPr>
        <p:blipFill>
          <a:blip r:embed="rId3" cstate="print">
            <a:grayscl/>
          </a:blip>
          <a:srcRect/>
          <a:stretch>
            <a:fillRect/>
          </a:stretch>
        </p:blipFill>
        <p:spPr bwMode="auto">
          <a:xfrm>
            <a:off x="0" y="0"/>
            <a:ext cx="9144000" cy="6858000"/>
          </a:xfrm>
          <a:prstGeom prst="rect">
            <a:avLst/>
          </a:prstGeom>
          <a:noFill/>
          <a:ln w="9525">
            <a:noFill/>
            <a:miter lim="800000"/>
            <a:headEnd/>
            <a:tailEnd/>
          </a:ln>
        </p:spPr>
      </p:pic>
      <p:pic>
        <p:nvPicPr>
          <p:cNvPr id="4099" name="Picture 3" descr="AR29"/>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bwMode="auto">
          <a:xfrm>
            <a:off x="1628775" y="342900"/>
            <a:ext cx="5886450" cy="6172200"/>
          </a:xfrm>
          <a:prstGeom prst="rect">
            <a:avLst/>
          </a:prstGeom>
          <a:noFill/>
          <a:ln w="9525">
            <a:noFill/>
            <a:miter lim="800000"/>
            <a:headEnd/>
            <a:tailEnd/>
          </a:ln>
        </p:spPr>
      </p:pic>
      <p:pic>
        <p:nvPicPr>
          <p:cNvPr id="4100" name="Picture 4" descr="BA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1315272">
            <a:off x="3852863" y="2708279"/>
            <a:ext cx="1439862" cy="1427163"/>
          </a:xfrm>
          <a:prstGeom prst="rect">
            <a:avLst/>
          </a:prstGeom>
          <a:noFill/>
          <a:ln w="9525">
            <a:noFill/>
            <a:miter lim="800000"/>
            <a:headEnd/>
            <a:tailEnd/>
          </a:ln>
        </p:spPr>
      </p:pic>
    </p:spTree>
    <p:extLst>
      <p:ext uri="{BB962C8B-B14F-4D97-AF65-F5344CB8AC3E}">
        <p14:creationId xmlns:p14="http://schemas.microsoft.com/office/powerpoint/2010/main" val="233919452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96400" cy="694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76600" y="1724891"/>
            <a:ext cx="1066800" cy="685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5"/>
          <p:cNvSpPr/>
          <p:nvPr/>
        </p:nvSpPr>
        <p:spPr>
          <a:xfrm>
            <a:off x="1359477" y="2590800"/>
            <a:ext cx="1333500" cy="5749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4648200" y="228600"/>
            <a:ext cx="3498273" cy="67710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r"/>
            <a:endParaRPr lang="en-US" b="1" dirty="0" smtClean="0">
              <a:cs typeface="B Titr" panose="00000700000000000000" pitchFamily="2" charset="-78"/>
            </a:endParaRPr>
          </a:p>
          <a:p>
            <a:pPr algn="ctr" rtl="1"/>
            <a:r>
              <a:rPr lang="fa-IR" sz="2000" b="1" dirty="0" smtClean="0">
                <a:solidFill>
                  <a:srgbClr val="FF0000"/>
                </a:solidFill>
                <a:cs typeface="B Titr" panose="00000700000000000000" pitchFamily="2" charset="-78"/>
              </a:rPr>
              <a:t>دسترسی به محتوی کلینیکال</a:t>
            </a:r>
            <a:endParaRPr lang="en-US" sz="20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356008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93220"/>
            <a:ext cx="9372601" cy="705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30752" y="5445561"/>
            <a:ext cx="266700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149686" y="809655"/>
            <a:ext cx="8592532" cy="400110"/>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rtl="1"/>
            <a:r>
              <a:rPr lang="fa-IR" sz="2000" b="1" dirty="0" smtClean="0">
                <a:solidFill>
                  <a:srgbClr val="FF0000"/>
                </a:solidFill>
              </a:rPr>
              <a:t>من </a:t>
            </a:r>
            <a:r>
              <a:rPr lang="fa-IR" sz="2000" b="1" dirty="0">
                <a:solidFill>
                  <a:srgbClr val="FF0000"/>
                </a:solidFill>
              </a:rPr>
              <a:t>دنبال تعریفی از </a:t>
            </a:r>
            <a:r>
              <a:rPr lang="en-US" sz="2000" b="1" dirty="0">
                <a:solidFill>
                  <a:srgbClr val="FF0000"/>
                </a:solidFill>
              </a:rPr>
              <a:t>SLE (Systemic Lupus </a:t>
            </a:r>
            <a:r>
              <a:rPr lang="en-US" sz="2000" b="1" dirty="0" err="1">
                <a:solidFill>
                  <a:srgbClr val="FF0000"/>
                </a:solidFill>
              </a:rPr>
              <a:t>Erythematosus</a:t>
            </a:r>
            <a:r>
              <a:rPr lang="en-US" sz="2000" b="1" dirty="0">
                <a:solidFill>
                  <a:srgbClr val="FF0000"/>
                </a:solidFill>
              </a:rPr>
              <a:t>)</a:t>
            </a:r>
            <a:r>
              <a:rPr lang="fa-IR" sz="2000" b="1" dirty="0">
                <a:solidFill>
                  <a:srgbClr val="FF0000"/>
                </a:solidFill>
              </a:rPr>
              <a:t>در کتابهای کلینیکال کی هستم</a:t>
            </a:r>
            <a:endParaRPr lang="en-US" sz="2000" b="1" dirty="0">
              <a:solidFill>
                <a:srgbClr val="FF0000"/>
              </a:solidFill>
            </a:endParaRPr>
          </a:p>
        </p:txBody>
      </p:sp>
      <p:sp>
        <p:nvSpPr>
          <p:cNvPr id="6" name="Rectangle 5"/>
          <p:cNvSpPr/>
          <p:nvPr/>
        </p:nvSpPr>
        <p:spPr>
          <a:xfrm>
            <a:off x="1219201" y="1600200"/>
            <a:ext cx="6705600" cy="1569660"/>
          </a:xfrm>
          <a:prstGeom prst="rect">
            <a:avLst/>
          </a:prstGeom>
          <a:solidFill>
            <a:schemeClr val="tx2">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rtl="1">
              <a:lnSpc>
                <a:spcPct val="200000"/>
              </a:lnSpc>
            </a:pPr>
            <a:r>
              <a:rPr lang="fa-IR" b="1" dirty="0" smtClean="0">
                <a:solidFill>
                  <a:schemeClr val="tx1"/>
                </a:solidFill>
                <a:latin typeface="Arial"/>
                <a:cs typeface="B Badr" panose="00000400000000000000" pitchFamily="2" charset="-78"/>
              </a:rPr>
              <a:t>کلینیکال </a:t>
            </a:r>
            <a:r>
              <a:rPr lang="fa-IR" b="1" dirty="0">
                <a:solidFill>
                  <a:schemeClr val="tx1"/>
                </a:solidFill>
                <a:latin typeface="Arial"/>
                <a:cs typeface="B Badr" panose="00000400000000000000" pitchFamily="2" charset="-78"/>
              </a:rPr>
              <a:t>کی چند پیشنهاد ارائه می دهد .من روی گزینه مورد نظرم </a:t>
            </a:r>
            <a:r>
              <a:rPr lang="fa-IR" b="1" dirty="0" smtClean="0">
                <a:solidFill>
                  <a:schemeClr val="tx1"/>
                </a:solidFill>
                <a:latin typeface="Arial"/>
                <a:cs typeface="B Badr" panose="00000400000000000000" pitchFamily="2" charset="-78"/>
              </a:rPr>
              <a:t>یعنی</a:t>
            </a:r>
          </a:p>
          <a:p>
            <a:pPr algn="ctr" rtl="1">
              <a:lnSpc>
                <a:spcPct val="200000"/>
              </a:lnSpc>
            </a:pPr>
            <a:r>
              <a:rPr lang="fa-IR" b="1" dirty="0" smtClean="0">
                <a:solidFill>
                  <a:schemeClr val="tx1"/>
                </a:solidFill>
                <a:latin typeface="Arial"/>
                <a:cs typeface="B Badr" panose="00000400000000000000" pitchFamily="2" charset="-78"/>
              </a:rPr>
              <a:t> </a:t>
            </a:r>
            <a:r>
              <a:rPr lang="en-US" b="1" dirty="0" smtClean="0">
                <a:solidFill>
                  <a:schemeClr val="tx1"/>
                </a:solidFill>
                <a:latin typeface="Arial"/>
                <a:cs typeface="B Badr" panose="00000400000000000000" pitchFamily="2" charset="-78"/>
              </a:rPr>
              <a:t>systemic lupus </a:t>
            </a:r>
            <a:r>
              <a:rPr lang="en-US" b="1" dirty="0" err="1" smtClean="0">
                <a:solidFill>
                  <a:schemeClr val="tx1"/>
                </a:solidFill>
                <a:latin typeface="Arial"/>
                <a:cs typeface="B Badr" panose="00000400000000000000" pitchFamily="2" charset="-78"/>
              </a:rPr>
              <a:t>erythematosus</a:t>
            </a:r>
            <a:r>
              <a:rPr lang="fa-IR" b="1" dirty="0" smtClean="0">
                <a:solidFill>
                  <a:schemeClr val="tx1"/>
                </a:solidFill>
                <a:latin typeface="Arial"/>
                <a:cs typeface="B Badr" panose="00000400000000000000" pitchFamily="2" charset="-78"/>
              </a:rPr>
              <a:t>کلیک می کنم</a:t>
            </a:r>
            <a:endParaRPr lang="en-US" b="1" dirty="0" smtClean="0">
              <a:solidFill>
                <a:schemeClr val="tx1"/>
              </a:solidFill>
              <a:cs typeface="B Badr" panose="00000400000000000000" pitchFamily="2" charset="-78"/>
            </a:endParaRPr>
          </a:p>
          <a:p>
            <a:pPr algn="justLow" rtl="1">
              <a:lnSpc>
                <a:spcPct val="150000"/>
              </a:lnSpc>
            </a:pPr>
            <a:endParaRPr lang="fa-IR" sz="1600" b="1" dirty="0" smtClean="0">
              <a:solidFill>
                <a:srgbClr val="FF0000"/>
              </a:solidFill>
              <a:latin typeface="Arial"/>
              <a:cs typeface="B Badr" panose="00000400000000000000" pitchFamily="2" charset="-78"/>
            </a:endParaRPr>
          </a:p>
        </p:txBody>
      </p:sp>
      <p:sp>
        <p:nvSpPr>
          <p:cNvPr id="2" name="TextBox 1"/>
          <p:cNvSpPr txBox="1"/>
          <p:nvPr/>
        </p:nvSpPr>
        <p:spPr>
          <a:xfrm>
            <a:off x="2895600" y="-193220"/>
            <a:ext cx="2165148" cy="769441"/>
          </a:xfrm>
          <a:prstGeom prst="rect">
            <a:avLst/>
          </a:prstGeom>
          <a:noFill/>
        </p:spPr>
        <p:txBody>
          <a:bodyPr wrap="square" rtlCol="0">
            <a:spAutoFit/>
          </a:bodyPr>
          <a:lstStyle/>
          <a:p>
            <a:r>
              <a:rPr lang="en-US" sz="4400" b="1" dirty="0" smtClean="0">
                <a:solidFill>
                  <a:srgbClr val="FF0000"/>
                </a:solidFill>
                <a:cs typeface="Aharoni" panose="02010803020104030203" pitchFamily="2" charset="-79"/>
              </a:rPr>
              <a:t>search</a:t>
            </a:r>
            <a:endParaRPr lang="en-US" sz="4400" b="1" dirty="0">
              <a:solidFill>
                <a:srgbClr val="FF0000"/>
              </a:solidFill>
              <a:cs typeface="Aharoni" panose="02010803020104030203" pitchFamily="2" charset="-79"/>
            </a:endParaRPr>
          </a:p>
        </p:txBody>
      </p:sp>
    </p:spTree>
    <p:extLst>
      <p:ext uri="{BB962C8B-B14F-4D97-AF65-F5344CB8AC3E}">
        <p14:creationId xmlns:p14="http://schemas.microsoft.com/office/powerpoint/2010/main" val="3093005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96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a:ln>
            <a:noFill/>
          </a:ln>
        </p:spPr>
        <p:txBody>
          <a:bodyPr>
            <a:noAutofit/>
          </a:bodyPr>
          <a:lstStyle/>
          <a:p>
            <a:pPr lvl="0" algn="r" defTabSz="457200" rtl="1">
              <a:spcBef>
                <a:spcPts val="1000"/>
              </a:spcBef>
              <a:buClr>
                <a:srgbClr val="F0A22E"/>
              </a:buClr>
              <a:buFont typeface="Wingdings 3" charset="2"/>
              <a:buChar char=""/>
            </a:pPr>
            <a:endParaRPr lang="fa-IR" sz="1800" dirty="0" smtClean="0">
              <a:solidFill>
                <a:prstClr val="black">
                  <a:lumMod val="75000"/>
                  <a:lumOff val="25000"/>
                </a:prstClr>
              </a:solidFill>
              <a:cs typeface="B Badr" panose="00000400000000000000" pitchFamily="2" charset="-78"/>
            </a:endParaRPr>
          </a:p>
          <a:p>
            <a:pPr algn="r" defTabSz="457200" rtl="1">
              <a:spcBef>
                <a:spcPts val="1000"/>
              </a:spcBef>
              <a:buClr>
                <a:schemeClr val="tx2"/>
              </a:buClr>
              <a:buFont typeface="Wingdings" panose="05000000000000000000" pitchFamily="2" charset="2"/>
              <a:buChar char="q"/>
            </a:pPr>
            <a:r>
              <a:rPr lang="fa-IR" b="1" dirty="0" smtClean="0">
                <a:solidFill>
                  <a:prstClr val="black">
                    <a:lumMod val="75000"/>
                    <a:lumOff val="25000"/>
                  </a:prstClr>
                </a:solidFill>
                <a:cs typeface="B Badr" panose="00000400000000000000" pitchFamily="2" charset="-78"/>
              </a:rPr>
              <a:t>سمت </a:t>
            </a:r>
            <a:r>
              <a:rPr lang="en-US" b="1" dirty="0">
                <a:solidFill>
                  <a:prstClr val="black">
                    <a:lumMod val="75000"/>
                    <a:lumOff val="25000"/>
                  </a:prstClr>
                </a:solidFill>
                <a:cs typeface="B Badr" panose="00000400000000000000" pitchFamily="2" charset="-78"/>
              </a:rPr>
              <a:t>Outline </a:t>
            </a:r>
            <a:r>
              <a:rPr lang="fa-IR" b="1" dirty="0">
                <a:solidFill>
                  <a:prstClr val="black">
                    <a:lumMod val="75000"/>
                    <a:lumOff val="25000"/>
                  </a:prstClr>
                </a:solidFill>
                <a:cs typeface="B Badr" panose="00000400000000000000" pitchFamily="2" charset="-78"/>
              </a:rPr>
              <a:t> در سمت چپ صفحه، تورق سریع در فصل مورد نظر کتاب را ممکن می سازد. </a:t>
            </a:r>
          </a:p>
          <a:p>
            <a:pPr marL="0" lvl="0" indent="0" algn="r" defTabSz="457200" rtl="1">
              <a:spcBef>
                <a:spcPts val="1000"/>
              </a:spcBef>
              <a:buClr>
                <a:schemeClr val="tx2"/>
              </a:buClr>
              <a:buNone/>
            </a:pPr>
            <a:endParaRPr lang="fa-IR" b="1" dirty="0">
              <a:solidFill>
                <a:prstClr val="black">
                  <a:lumMod val="75000"/>
                  <a:lumOff val="25000"/>
                </a:prstClr>
              </a:solidFill>
              <a:cs typeface="B Badr" panose="00000400000000000000" pitchFamily="2" charset="-78"/>
            </a:endParaRPr>
          </a:p>
          <a:p>
            <a:pPr lvl="0" algn="r" defTabSz="457200" rtl="1">
              <a:spcBef>
                <a:spcPts val="1000"/>
              </a:spcBef>
              <a:buClr>
                <a:schemeClr val="tx2"/>
              </a:buClr>
              <a:buFont typeface="Wingdings" panose="05000000000000000000" pitchFamily="2" charset="2"/>
              <a:buChar char="q"/>
            </a:pPr>
            <a:r>
              <a:rPr lang="fa-IR" b="1" dirty="0">
                <a:solidFill>
                  <a:prstClr val="black">
                    <a:lumMod val="75000"/>
                    <a:lumOff val="25000"/>
                  </a:prstClr>
                </a:solidFill>
                <a:cs typeface="B Badr" panose="00000400000000000000" pitchFamily="2" charset="-78"/>
              </a:rPr>
              <a:t>قسمت راست صفحه ، اطلاعات کتابشناختی کتاب را می توان دید. </a:t>
            </a:r>
          </a:p>
          <a:p>
            <a:pPr lvl="0" algn="r" defTabSz="457200" rtl="1">
              <a:spcBef>
                <a:spcPts val="1000"/>
              </a:spcBef>
              <a:buClr>
                <a:schemeClr val="tx2"/>
              </a:buClr>
              <a:buFont typeface="Wingdings" panose="05000000000000000000" pitchFamily="2" charset="2"/>
              <a:buChar char="q"/>
            </a:pPr>
            <a:endParaRPr lang="fa-IR" b="1" dirty="0">
              <a:solidFill>
                <a:prstClr val="black">
                  <a:lumMod val="75000"/>
                  <a:lumOff val="25000"/>
                </a:prstClr>
              </a:solidFill>
              <a:cs typeface="B Badr" panose="00000400000000000000" pitchFamily="2" charset="-78"/>
            </a:endParaRPr>
          </a:p>
          <a:p>
            <a:pPr lvl="0" algn="r" defTabSz="457200" rtl="1">
              <a:spcBef>
                <a:spcPts val="1000"/>
              </a:spcBef>
              <a:buClr>
                <a:schemeClr val="tx2"/>
              </a:buClr>
              <a:buFont typeface="Wingdings" panose="05000000000000000000" pitchFamily="2" charset="2"/>
              <a:buChar char="q"/>
            </a:pPr>
            <a:r>
              <a:rPr lang="fa-IR" b="1" dirty="0">
                <a:solidFill>
                  <a:prstClr val="black">
                    <a:lumMod val="75000"/>
                    <a:lumOff val="25000"/>
                  </a:prstClr>
                </a:solidFill>
                <a:cs typeface="B Badr" panose="00000400000000000000" pitchFamily="2" charset="-78"/>
              </a:rPr>
              <a:t>دانلود کامل کتاب در پایگاه کلینیکال کی امکان پذیر نیست اما فصلهای کتاب را می توان با انتخاب </a:t>
            </a:r>
            <a:r>
              <a:rPr lang="en-US" b="1" dirty="0" err="1">
                <a:solidFill>
                  <a:prstClr val="black">
                    <a:lumMod val="75000"/>
                    <a:lumOff val="25000"/>
                  </a:prstClr>
                </a:solidFill>
                <a:cs typeface="B Badr" panose="00000400000000000000" pitchFamily="2" charset="-78"/>
              </a:rPr>
              <a:t>pdf</a:t>
            </a:r>
            <a:r>
              <a:rPr lang="en-US" b="1" dirty="0">
                <a:solidFill>
                  <a:prstClr val="black">
                    <a:lumMod val="75000"/>
                    <a:lumOff val="25000"/>
                  </a:prstClr>
                </a:solidFill>
                <a:cs typeface="B Badr" panose="00000400000000000000" pitchFamily="2" charset="-78"/>
              </a:rPr>
              <a:t> </a:t>
            </a:r>
            <a:r>
              <a:rPr lang="fa-IR" b="1" dirty="0">
                <a:solidFill>
                  <a:prstClr val="black">
                    <a:lumMod val="75000"/>
                    <a:lumOff val="25000"/>
                  </a:prstClr>
                </a:solidFill>
                <a:cs typeface="B Badr" panose="00000400000000000000" pitchFamily="2" charset="-78"/>
              </a:rPr>
              <a:t> کنار عنوان کتاب دانلود کرد. </a:t>
            </a:r>
          </a:p>
          <a:p>
            <a:pPr lvl="0" algn="r" defTabSz="457200" rtl="1">
              <a:spcBef>
                <a:spcPts val="1000"/>
              </a:spcBef>
              <a:buClr>
                <a:schemeClr val="tx2"/>
              </a:buClr>
              <a:buFont typeface="Wingdings" panose="05000000000000000000" pitchFamily="2" charset="2"/>
              <a:buChar char="q"/>
            </a:pPr>
            <a:endParaRPr lang="fa-IR" b="1" dirty="0">
              <a:solidFill>
                <a:prstClr val="black">
                  <a:lumMod val="75000"/>
                  <a:lumOff val="25000"/>
                </a:prstClr>
              </a:solidFill>
              <a:cs typeface="B Badr" panose="00000400000000000000" pitchFamily="2" charset="-78"/>
            </a:endParaRPr>
          </a:p>
          <a:p>
            <a:pPr lvl="0" algn="r" defTabSz="457200" rtl="1">
              <a:spcBef>
                <a:spcPts val="1000"/>
              </a:spcBef>
              <a:buClr>
                <a:schemeClr val="tx2"/>
              </a:buClr>
              <a:buFont typeface="Wingdings" panose="05000000000000000000" pitchFamily="2" charset="2"/>
              <a:buChar char="q"/>
            </a:pPr>
            <a:r>
              <a:rPr lang="fa-IR" b="1" dirty="0">
                <a:solidFill>
                  <a:prstClr val="black">
                    <a:lumMod val="75000"/>
                    <a:lumOff val="25000"/>
                  </a:prstClr>
                </a:solidFill>
                <a:cs typeface="B Badr" panose="00000400000000000000" pitchFamily="2" charset="-78"/>
              </a:rPr>
              <a:t>در بعضی از کتابها امکان دانلود فصلهای کتاب غیر فعال است ولی میتوان کتاب را بصورت آنلاین مطالعه کرد و عکسهای آن را نیز در کامپیوتر شخصی خود ذخیره نمود . برای اینکار روی عکس مورد نظر کلیک راست کرده و گزینه </a:t>
            </a:r>
            <a:r>
              <a:rPr lang="en-US" b="1" dirty="0">
                <a:solidFill>
                  <a:prstClr val="black">
                    <a:lumMod val="75000"/>
                    <a:lumOff val="25000"/>
                  </a:prstClr>
                </a:solidFill>
                <a:cs typeface="B Badr" panose="00000400000000000000" pitchFamily="2" charset="-78"/>
              </a:rPr>
              <a:t>save picture as</a:t>
            </a:r>
            <a:r>
              <a:rPr lang="fa-IR" b="1" dirty="0">
                <a:solidFill>
                  <a:prstClr val="black">
                    <a:lumMod val="75000"/>
                    <a:lumOff val="25000"/>
                  </a:prstClr>
                </a:solidFill>
                <a:cs typeface="B Badr" panose="00000400000000000000" pitchFamily="2" charset="-78"/>
              </a:rPr>
              <a:t> را انتخاب کنید. </a:t>
            </a:r>
          </a:p>
          <a:p>
            <a:endParaRPr lang="en-US" sz="1800" dirty="0">
              <a:cs typeface="B Badr" panose="00000400000000000000" pitchFamily="2" charset="-78"/>
            </a:endParaRPr>
          </a:p>
        </p:txBody>
      </p:sp>
    </p:spTree>
    <p:extLst>
      <p:ext uri="{BB962C8B-B14F-4D97-AF65-F5344CB8AC3E}">
        <p14:creationId xmlns:p14="http://schemas.microsoft.com/office/powerpoint/2010/main" val="131093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172200"/>
          </a:xfrm>
        </p:spPr>
        <p:txBody>
          <a:bodyPr>
            <a:normAutofit fontScale="25000" lnSpcReduction="20000"/>
          </a:bodyPr>
          <a:lstStyle/>
          <a:p>
            <a:pPr algn="r" rtl="1">
              <a:lnSpc>
                <a:spcPct val="220000"/>
              </a:lnSpc>
              <a:spcAft>
                <a:spcPts val="1000"/>
              </a:spcAft>
            </a:pPr>
            <a:r>
              <a:rPr lang="fa-IR" sz="11200" b="1" dirty="0">
                <a:solidFill>
                  <a:srgbClr val="FF0000"/>
                </a:solidFill>
                <a:latin typeface="Times New Roman"/>
                <a:ea typeface="Times New Roman"/>
                <a:cs typeface="B Titr" panose="00000700000000000000" pitchFamily="2" charset="-78"/>
              </a:rPr>
              <a:t>نحوه جستجوی مقاله در سایت کلینیکال کی</a:t>
            </a:r>
            <a:r>
              <a:rPr lang="fa-IR" sz="4900" b="1" dirty="0">
                <a:solidFill>
                  <a:schemeClr val="tx2"/>
                </a:solidFill>
                <a:latin typeface="Times New Roman"/>
                <a:ea typeface="Times New Roman"/>
                <a:cs typeface="B Nazanin"/>
              </a:rPr>
              <a:t/>
            </a:r>
            <a:br>
              <a:rPr lang="fa-IR" sz="4900" b="1" dirty="0">
                <a:solidFill>
                  <a:schemeClr val="tx2"/>
                </a:solidFill>
                <a:latin typeface="Times New Roman"/>
                <a:ea typeface="Times New Roman"/>
                <a:cs typeface="B Nazanin"/>
              </a:rPr>
            </a:br>
            <a:r>
              <a:rPr lang="fa-IR" sz="5600" b="1" dirty="0">
                <a:solidFill>
                  <a:schemeClr val="tx2"/>
                </a:solidFill>
                <a:latin typeface="Times New Roman"/>
                <a:ea typeface="Times New Roman"/>
                <a:cs typeface="B Titr" panose="00000700000000000000" pitchFamily="2" charset="-78"/>
              </a:rPr>
              <a:t>با وارد کردن کلمه </a:t>
            </a:r>
            <a:r>
              <a:rPr lang="fa-IR" sz="5600" b="1" dirty="0" smtClean="0">
                <a:solidFill>
                  <a:schemeClr val="tx2"/>
                </a:solidFill>
                <a:latin typeface="Times New Roman"/>
                <a:ea typeface="Times New Roman"/>
                <a:cs typeface="B Titr" panose="00000700000000000000" pitchFamily="2" charset="-78"/>
              </a:rPr>
              <a:t>مورد جستجو  </a:t>
            </a:r>
            <a:r>
              <a:rPr lang="fa-IR" sz="5600" b="1" dirty="0">
                <a:solidFill>
                  <a:schemeClr val="tx2"/>
                </a:solidFill>
                <a:latin typeface="Times New Roman"/>
                <a:ea typeface="Times New Roman"/>
                <a:cs typeface="B Titr" panose="00000700000000000000" pitchFamily="2" charset="-78"/>
              </a:rPr>
              <a:t>در کادر جستجو و انتخاب </a:t>
            </a:r>
            <a:r>
              <a:rPr lang="en-US" sz="5600" b="1" dirty="0">
                <a:solidFill>
                  <a:schemeClr val="tx2"/>
                </a:solidFill>
                <a:latin typeface="Times New Roman"/>
                <a:ea typeface="Times New Roman"/>
                <a:cs typeface="B Titr" panose="00000700000000000000" pitchFamily="2" charset="-78"/>
              </a:rPr>
              <a:t>Journals </a:t>
            </a:r>
            <a:r>
              <a:rPr lang="fa-IR" sz="5600" b="1" dirty="0">
                <a:solidFill>
                  <a:schemeClr val="tx2"/>
                </a:solidFill>
                <a:latin typeface="Times New Roman"/>
                <a:ea typeface="Times New Roman"/>
                <a:cs typeface="B Titr" panose="00000700000000000000" pitchFamily="2" charset="-78"/>
              </a:rPr>
              <a:t> ، مقالاتی با موضوع </a:t>
            </a:r>
            <a:r>
              <a:rPr lang="fa-IR" sz="5600" b="1" dirty="0" smtClean="0">
                <a:solidFill>
                  <a:schemeClr val="tx2"/>
                </a:solidFill>
                <a:latin typeface="Times New Roman"/>
                <a:ea typeface="Times New Roman"/>
                <a:cs typeface="B Titr" panose="00000700000000000000" pitchFamily="2" charset="-78"/>
              </a:rPr>
              <a:t>کلمه  </a:t>
            </a:r>
            <a:r>
              <a:rPr lang="fa-IR" sz="5600" b="1" dirty="0">
                <a:solidFill>
                  <a:schemeClr val="tx2"/>
                </a:solidFill>
                <a:latin typeface="Times New Roman"/>
                <a:ea typeface="Times New Roman"/>
                <a:cs typeface="B Titr" panose="00000700000000000000" pitchFamily="2" charset="-78"/>
              </a:rPr>
              <a:t>نمایش داده خواهد شد. </a:t>
            </a:r>
            <a:r>
              <a:rPr lang="fa-IR" sz="5600" b="1" dirty="0" smtClean="0">
                <a:solidFill>
                  <a:schemeClr val="tx2"/>
                </a:solidFill>
                <a:latin typeface="Times New Roman"/>
                <a:ea typeface="Times New Roman"/>
                <a:cs typeface="B Titr" panose="00000700000000000000" pitchFamily="2" charset="-78"/>
              </a:rPr>
              <a:t>برای </a:t>
            </a:r>
            <a:r>
              <a:rPr lang="fa-IR" sz="5600" b="1" dirty="0">
                <a:solidFill>
                  <a:schemeClr val="tx2"/>
                </a:solidFill>
                <a:latin typeface="Times New Roman"/>
                <a:ea typeface="Times New Roman"/>
                <a:cs typeface="B Titr" panose="00000700000000000000" pitchFamily="2" charset="-78"/>
              </a:rPr>
              <a:t>اخص کردن مقاله می توان از </a:t>
            </a:r>
            <a:r>
              <a:rPr lang="en-US" sz="5600" b="1" dirty="0">
                <a:solidFill>
                  <a:schemeClr val="tx2"/>
                </a:solidFill>
                <a:latin typeface="Times New Roman"/>
                <a:ea typeface="Times New Roman"/>
                <a:cs typeface="B Titr" panose="00000700000000000000" pitchFamily="2" charset="-78"/>
              </a:rPr>
              <a:t>Filter </a:t>
            </a:r>
            <a:r>
              <a:rPr lang="fa-IR" sz="5600" b="1" dirty="0">
                <a:solidFill>
                  <a:schemeClr val="tx2"/>
                </a:solidFill>
                <a:latin typeface="Times New Roman"/>
                <a:ea typeface="Times New Roman"/>
                <a:cs typeface="B Titr" panose="00000700000000000000" pitchFamily="2" charset="-78"/>
              </a:rPr>
              <a:t> موجود در </a:t>
            </a:r>
            <a:r>
              <a:rPr lang="fa-IR" sz="5600" b="1" dirty="0" smtClean="0">
                <a:solidFill>
                  <a:schemeClr val="tx2"/>
                </a:solidFill>
                <a:latin typeface="Times New Roman"/>
                <a:ea typeface="Times New Roman"/>
                <a:cs typeface="B Titr" panose="00000700000000000000" pitchFamily="2" charset="-78"/>
              </a:rPr>
              <a:t>سمت چپ  </a:t>
            </a:r>
            <a:r>
              <a:rPr lang="fa-IR" sz="5600" b="1" dirty="0">
                <a:solidFill>
                  <a:schemeClr val="tx2"/>
                </a:solidFill>
                <a:latin typeface="Times New Roman"/>
                <a:ea typeface="Times New Roman"/>
                <a:cs typeface="B Titr" panose="00000700000000000000" pitchFamily="2" charset="-78"/>
              </a:rPr>
              <a:t>مقالات بازیابی شده استفاده </a:t>
            </a:r>
            <a:r>
              <a:rPr lang="fa-IR" sz="5600" b="1" dirty="0" smtClean="0">
                <a:solidFill>
                  <a:schemeClr val="tx2"/>
                </a:solidFill>
                <a:latin typeface="Times New Roman"/>
                <a:ea typeface="Times New Roman"/>
                <a:cs typeface="B Titr" panose="00000700000000000000" pitchFamily="2" charset="-78"/>
              </a:rPr>
              <a:t>کرد</a:t>
            </a:r>
            <a:endParaRPr lang="fa-IR" sz="5600" b="1" dirty="0" smtClean="0">
              <a:solidFill>
                <a:srgbClr val="2F5897"/>
              </a:solidFill>
              <a:latin typeface="Times New Roman"/>
              <a:ea typeface="Times New Roman"/>
              <a:cs typeface="B Titr" panose="00000700000000000000" pitchFamily="2" charset="-78"/>
            </a:endParaRPr>
          </a:p>
          <a:p>
            <a:pPr algn="r" rtl="1">
              <a:lnSpc>
                <a:spcPct val="220000"/>
              </a:lnSpc>
              <a:spcAft>
                <a:spcPts val="1000"/>
              </a:spcAft>
            </a:pPr>
            <a:r>
              <a:rPr lang="fa-IR" sz="5600" b="1" u="sng" dirty="0" smtClean="0">
                <a:solidFill>
                  <a:srgbClr val="002060"/>
                </a:solidFill>
                <a:latin typeface="Times New Roman"/>
                <a:ea typeface="Times New Roman"/>
                <a:cs typeface="B Titr" panose="00000700000000000000" pitchFamily="2" charset="-78"/>
              </a:rPr>
              <a:t>مقالات </a:t>
            </a:r>
            <a:r>
              <a:rPr lang="fa-IR" sz="5600" b="1" u="sng" dirty="0">
                <a:solidFill>
                  <a:srgbClr val="002060"/>
                </a:solidFill>
                <a:latin typeface="Times New Roman"/>
                <a:ea typeface="Times New Roman"/>
                <a:cs typeface="B Titr" panose="00000700000000000000" pitchFamily="2" charset="-78"/>
              </a:rPr>
              <a:t>دارای فول تکست ( </a:t>
            </a:r>
            <a:r>
              <a:rPr lang="en-US" sz="5600" b="1" u="sng" dirty="0">
                <a:solidFill>
                  <a:srgbClr val="002060"/>
                </a:solidFill>
                <a:latin typeface="Times New Roman"/>
                <a:ea typeface="Times New Roman"/>
                <a:cs typeface="B Titr" panose="00000700000000000000" pitchFamily="2" charset="-78"/>
              </a:rPr>
              <a:t>Full text article</a:t>
            </a:r>
            <a:r>
              <a:rPr lang="fa-IR" sz="5600" b="1" u="sng" dirty="0">
                <a:solidFill>
                  <a:srgbClr val="002060"/>
                </a:solidFill>
                <a:latin typeface="Times New Roman"/>
                <a:ea typeface="Times New Roman"/>
                <a:cs typeface="B Titr" panose="00000700000000000000" pitchFamily="2" charset="-78"/>
              </a:rPr>
              <a:t>): این مقالات را می توان در سایت مطالعه کرد یا متن کامل آن را با کلیک بر روی </a:t>
            </a:r>
            <a:r>
              <a:rPr lang="en-US" sz="5600" b="1" u="sng" dirty="0" err="1">
                <a:solidFill>
                  <a:srgbClr val="002060"/>
                </a:solidFill>
                <a:latin typeface="Times New Roman"/>
                <a:ea typeface="Times New Roman"/>
                <a:cs typeface="B Titr" panose="00000700000000000000" pitchFamily="2" charset="-78"/>
              </a:rPr>
              <a:t>Pdf</a:t>
            </a:r>
            <a:r>
              <a:rPr lang="en-US" sz="5600" b="1" u="sng" dirty="0">
                <a:solidFill>
                  <a:srgbClr val="002060"/>
                </a:solidFill>
                <a:latin typeface="Times New Roman"/>
                <a:ea typeface="Times New Roman"/>
                <a:cs typeface="B Titr" panose="00000700000000000000" pitchFamily="2" charset="-78"/>
              </a:rPr>
              <a:t> </a:t>
            </a:r>
            <a:r>
              <a:rPr lang="fa-IR" sz="5600" b="1" u="sng" dirty="0">
                <a:solidFill>
                  <a:srgbClr val="002060"/>
                </a:solidFill>
                <a:latin typeface="Times New Roman"/>
                <a:ea typeface="Times New Roman"/>
                <a:cs typeface="B Titr" panose="00000700000000000000" pitchFamily="2" charset="-78"/>
              </a:rPr>
              <a:t> دریافت و ذخیره و پرینت کرد</a:t>
            </a:r>
            <a:r>
              <a:rPr lang="fa-IR" sz="5600" b="1" u="sng" dirty="0" smtClean="0">
                <a:solidFill>
                  <a:srgbClr val="002060"/>
                </a:solidFill>
                <a:latin typeface="Times New Roman"/>
                <a:ea typeface="Times New Roman"/>
                <a:cs typeface="B Titr" panose="00000700000000000000" pitchFamily="2" charset="-78"/>
              </a:rPr>
              <a:t>.</a:t>
            </a:r>
          </a:p>
          <a:p>
            <a:pPr algn="r" rtl="1">
              <a:lnSpc>
                <a:spcPct val="220000"/>
              </a:lnSpc>
              <a:spcAft>
                <a:spcPts val="1000"/>
              </a:spcAft>
            </a:pPr>
            <a:r>
              <a:rPr lang="fa-IR" sz="5600" b="1" u="sng" dirty="0" smtClean="0">
                <a:solidFill>
                  <a:srgbClr val="002060"/>
                </a:solidFill>
                <a:latin typeface="Times New Roman"/>
                <a:ea typeface="Times New Roman"/>
                <a:cs typeface="B Titr" panose="00000700000000000000" pitchFamily="2" charset="-78"/>
              </a:rPr>
              <a:t> </a:t>
            </a:r>
            <a:r>
              <a:rPr lang="fa-IR" sz="5600" b="1" u="sng" dirty="0">
                <a:solidFill>
                  <a:srgbClr val="002060"/>
                </a:solidFill>
                <a:latin typeface="Times New Roman"/>
                <a:ea typeface="Times New Roman"/>
                <a:cs typeface="B Titr" panose="00000700000000000000" pitchFamily="2" charset="-78"/>
              </a:rPr>
              <a:t>مقالات مدلاین (</a:t>
            </a:r>
            <a:r>
              <a:rPr lang="en-US" sz="5600" b="1" u="sng" dirty="0">
                <a:solidFill>
                  <a:srgbClr val="002060"/>
                </a:solidFill>
                <a:latin typeface="Times New Roman"/>
                <a:ea typeface="Times New Roman"/>
                <a:cs typeface="B Titr" panose="00000700000000000000" pitchFamily="2" charset="-78"/>
              </a:rPr>
              <a:t>Medline</a:t>
            </a:r>
            <a:r>
              <a:rPr lang="fa-IR" sz="5600" b="1" u="sng" dirty="0">
                <a:solidFill>
                  <a:srgbClr val="002060"/>
                </a:solidFill>
                <a:latin typeface="Times New Roman"/>
                <a:ea typeface="Times New Roman"/>
                <a:cs typeface="B Titr" panose="00000700000000000000" pitchFamily="2" charset="-78"/>
              </a:rPr>
              <a:t>) : این مقالات بصورت چکیده در سایت هستند و برای دریافت متن کامل مقاله ، شما را آخر چکیده مقاله، در قسمت </a:t>
            </a:r>
            <a:r>
              <a:rPr lang="en-US" sz="5600" b="1" u="sng" dirty="0">
                <a:solidFill>
                  <a:srgbClr val="002060"/>
                </a:solidFill>
                <a:latin typeface="Times New Roman"/>
                <a:ea typeface="Times New Roman"/>
                <a:cs typeface="B Titr" panose="00000700000000000000" pitchFamily="2" charset="-78"/>
              </a:rPr>
              <a:t>NLM citation ID</a:t>
            </a:r>
            <a:r>
              <a:rPr lang="en-US" sz="5600" b="1" u="sng" dirty="0">
                <a:solidFill>
                  <a:srgbClr val="002060"/>
                </a:solidFill>
                <a:latin typeface="B Nazanin"/>
                <a:ea typeface="Times New Roman"/>
                <a:cs typeface="B Titr" panose="00000700000000000000" pitchFamily="2" charset="-78"/>
              </a:rPr>
              <a:t> </a:t>
            </a:r>
            <a:r>
              <a:rPr lang="fa-IR" sz="5600" b="1" u="sng" dirty="0">
                <a:solidFill>
                  <a:srgbClr val="002060"/>
                </a:solidFill>
                <a:latin typeface="Times New Roman"/>
                <a:ea typeface="Times New Roman"/>
                <a:cs typeface="B Titr" panose="00000700000000000000" pitchFamily="2" charset="-78"/>
              </a:rPr>
              <a:t>به آدرس آن در سایت پاب مد ارجاع می دهند</a:t>
            </a:r>
            <a:r>
              <a:rPr lang="en-US" sz="5600" b="1" u="sng" dirty="0" smtClean="0">
                <a:solidFill>
                  <a:srgbClr val="2F5897"/>
                </a:solidFill>
                <a:latin typeface="Times New Roman"/>
                <a:ea typeface="Times New Roman"/>
                <a:cs typeface="B Titr" panose="00000700000000000000" pitchFamily="2" charset="-78"/>
              </a:rPr>
              <a:t>.</a:t>
            </a:r>
            <a:r>
              <a:rPr lang="fa-IR" sz="5600" b="1" dirty="0">
                <a:solidFill>
                  <a:schemeClr val="tx2"/>
                </a:solidFill>
                <a:latin typeface="Times New Roman"/>
                <a:ea typeface="Times New Roman"/>
                <a:cs typeface="B Titr" panose="00000700000000000000" pitchFamily="2" charset="-78"/>
              </a:rPr>
              <a:t/>
            </a:r>
            <a:br>
              <a:rPr lang="fa-IR" sz="5600" b="1" dirty="0">
                <a:solidFill>
                  <a:schemeClr val="tx2"/>
                </a:solidFill>
                <a:latin typeface="Times New Roman"/>
                <a:ea typeface="Times New Roman"/>
                <a:cs typeface="B Titr" panose="00000700000000000000" pitchFamily="2" charset="-78"/>
              </a:rPr>
            </a:br>
            <a:r>
              <a:rPr lang="fa-IR" sz="5600" b="1" dirty="0">
                <a:solidFill>
                  <a:schemeClr val="tx2"/>
                </a:solidFill>
                <a:latin typeface="Times New Roman"/>
                <a:ea typeface="Times New Roman"/>
                <a:cs typeface="B Titr" panose="00000700000000000000" pitchFamily="2" charset="-78"/>
              </a:rPr>
              <a:t>نوع مطالعه را در قسمت </a:t>
            </a:r>
            <a:r>
              <a:rPr lang="en-US" sz="5600" b="1" dirty="0">
                <a:solidFill>
                  <a:schemeClr val="tx2"/>
                </a:solidFill>
                <a:latin typeface="Times New Roman"/>
                <a:ea typeface="Times New Roman"/>
                <a:cs typeface="B Titr" panose="00000700000000000000" pitchFamily="2" charset="-78"/>
              </a:rPr>
              <a:t>Study type</a:t>
            </a:r>
            <a:r>
              <a:rPr lang="fa-IR" sz="5600" b="1" dirty="0">
                <a:solidFill>
                  <a:schemeClr val="tx2"/>
                </a:solidFill>
                <a:latin typeface="Times New Roman"/>
                <a:ea typeface="Times New Roman"/>
                <a:cs typeface="B Titr" panose="00000700000000000000" pitchFamily="2" charset="-78"/>
              </a:rPr>
              <a:t> مشخص می کنیم:</a:t>
            </a:r>
            <a:br>
              <a:rPr lang="fa-IR" sz="5600" b="1" dirty="0">
                <a:solidFill>
                  <a:schemeClr val="tx2"/>
                </a:solidFill>
                <a:latin typeface="Times New Roman"/>
                <a:ea typeface="Times New Roman"/>
                <a:cs typeface="B Titr" panose="00000700000000000000" pitchFamily="2" charset="-78"/>
              </a:rPr>
            </a:br>
            <a:r>
              <a:rPr lang="en-US" sz="5600" b="1" dirty="0">
                <a:solidFill>
                  <a:schemeClr val="tx2"/>
                </a:solidFill>
                <a:latin typeface="Times New Roman"/>
                <a:ea typeface="Times New Roman"/>
                <a:cs typeface="B Titr" panose="00000700000000000000" pitchFamily="2" charset="-78"/>
              </a:rPr>
              <a:t>Systematic review *        </a:t>
            </a:r>
            <a:br>
              <a:rPr lang="en-US" sz="5600" b="1" dirty="0">
                <a:solidFill>
                  <a:schemeClr val="tx2"/>
                </a:solidFill>
                <a:latin typeface="Times New Roman"/>
                <a:ea typeface="Times New Roman"/>
                <a:cs typeface="B Titr" panose="00000700000000000000" pitchFamily="2" charset="-78"/>
              </a:rPr>
            </a:br>
            <a:r>
              <a:rPr lang="en-US" sz="5600" b="1" dirty="0">
                <a:solidFill>
                  <a:schemeClr val="tx2"/>
                </a:solidFill>
                <a:latin typeface="Times New Roman"/>
                <a:ea typeface="Times New Roman"/>
                <a:cs typeface="B Titr" panose="00000700000000000000" pitchFamily="2" charset="-78"/>
              </a:rPr>
              <a:t>Meta analysis *        </a:t>
            </a:r>
            <a:br>
              <a:rPr lang="en-US" sz="5600" b="1" dirty="0">
                <a:solidFill>
                  <a:schemeClr val="tx2"/>
                </a:solidFill>
                <a:latin typeface="Times New Roman"/>
                <a:ea typeface="Times New Roman"/>
                <a:cs typeface="B Titr" panose="00000700000000000000" pitchFamily="2" charset="-78"/>
              </a:rPr>
            </a:br>
            <a:r>
              <a:rPr lang="en-US" sz="5600" b="1" dirty="0">
                <a:solidFill>
                  <a:schemeClr val="tx2"/>
                </a:solidFill>
                <a:latin typeface="Times New Roman"/>
                <a:ea typeface="Times New Roman"/>
                <a:cs typeface="B Titr" panose="00000700000000000000" pitchFamily="2" charset="-78"/>
              </a:rPr>
              <a:t>Randomized control trials *        </a:t>
            </a:r>
            <a:br>
              <a:rPr lang="en-US" sz="5600" b="1" dirty="0">
                <a:solidFill>
                  <a:schemeClr val="tx2"/>
                </a:solidFill>
                <a:latin typeface="Times New Roman"/>
                <a:ea typeface="Times New Roman"/>
                <a:cs typeface="B Titr" panose="00000700000000000000" pitchFamily="2" charset="-78"/>
              </a:rPr>
            </a:br>
            <a:r>
              <a:rPr lang="en-US" sz="5600" b="1" dirty="0">
                <a:solidFill>
                  <a:schemeClr val="tx2"/>
                </a:solidFill>
                <a:latin typeface="Times New Roman"/>
                <a:ea typeface="Times New Roman"/>
                <a:cs typeface="B Titr" panose="00000700000000000000" pitchFamily="2" charset="-78"/>
              </a:rPr>
              <a:t>Narrative review *        </a:t>
            </a:r>
            <a:endParaRPr lang="en-US" sz="5600" b="1" dirty="0">
              <a:solidFill>
                <a:schemeClr val="tx2"/>
              </a:solidFill>
              <a:cs typeface="B Titr" panose="00000700000000000000" pitchFamily="2" charset="-78"/>
            </a:endParaRPr>
          </a:p>
        </p:txBody>
      </p:sp>
    </p:spTree>
    <p:extLst>
      <p:ext uri="{BB962C8B-B14F-4D97-AF65-F5344CB8AC3E}">
        <p14:creationId xmlns:p14="http://schemas.microsoft.com/office/powerpoint/2010/main" val="930244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2857500"/>
            <a:ext cx="1524000" cy="647700"/>
          </a:xfrm>
          <a:prstGeom prst="rect">
            <a:avLst/>
          </a:prstGeom>
          <a:noFill/>
          <a:ln w="76200">
            <a:solidFill>
              <a:srgbClr val="FF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18910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590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82100" cy="655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50873" y="138545"/>
            <a:ext cx="3893127" cy="2677656"/>
          </a:xfrm>
          <a:prstGeom prst="rect">
            <a:avLst/>
          </a:prstGeom>
          <a:solidFill>
            <a:schemeClr val="accent3">
              <a:lumMod val="60000"/>
              <a:lumOff val="40000"/>
            </a:schemeClr>
          </a:solidFill>
        </p:spPr>
        <p:txBody>
          <a:bodyPr wrap="square">
            <a:spAutoFit/>
          </a:bodyPr>
          <a:lstStyle/>
          <a:p>
            <a:pPr lvl="0" algn="just" rtl="1">
              <a:lnSpc>
                <a:spcPct val="150000"/>
              </a:lnSpc>
            </a:pPr>
            <a:r>
              <a:rPr lang="fa-IR" sz="1400" dirty="0">
                <a:cs typeface="B Titr" panose="00000700000000000000" pitchFamily="2" charset="-78"/>
              </a:rPr>
              <a:t>دو نوع مقاله در نتایج برای ما نمایش داده شده است؛ مقالاتی از مدلاین و مقالات فول تکست.مقالات فول تکست را می توانید به طور کامل در سایت مطالعه کنید و یا </a:t>
            </a:r>
            <a:r>
              <a:rPr lang="en-US" sz="1400" dirty="0" err="1">
                <a:cs typeface="B Titr" panose="00000700000000000000" pitchFamily="2" charset="-78"/>
              </a:rPr>
              <a:t>pdf</a:t>
            </a:r>
            <a:r>
              <a:rPr lang="fa-IR" sz="1400" dirty="0">
                <a:cs typeface="B Titr" panose="00000700000000000000" pitchFamily="2" charset="-78"/>
              </a:rPr>
              <a:t>آن را روی کامپیوترخود ذخیره کنید</a:t>
            </a:r>
            <a:r>
              <a:rPr lang="fa-IR" sz="1400" dirty="0" smtClean="0">
                <a:cs typeface="B Titr" panose="00000700000000000000" pitchFamily="2" charset="-78"/>
              </a:rPr>
              <a:t>.</a:t>
            </a:r>
            <a:r>
              <a:rPr lang="en-US" sz="1400" dirty="0" smtClean="0">
                <a:cs typeface="B Titr" panose="00000700000000000000" pitchFamily="2" charset="-78"/>
              </a:rPr>
              <a:t> </a:t>
            </a:r>
            <a:r>
              <a:rPr lang="fa-IR" sz="1400" dirty="0" smtClean="0">
                <a:cs typeface="B Titr" panose="00000700000000000000" pitchFamily="2" charset="-78"/>
              </a:rPr>
              <a:t>اما </a:t>
            </a:r>
            <a:r>
              <a:rPr lang="fa-IR" sz="1400" dirty="0">
                <a:cs typeface="B Titr" panose="00000700000000000000" pitchFamily="2" charset="-78"/>
              </a:rPr>
              <a:t>مقالات مدلاین فقط به شکل چکیده </a:t>
            </a:r>
            <a:r>
              <a:rPr lang="fa-IR" sz="1400" dirty="0" smtClean="0">
                <a:cs typeface="B Titr" panose="00000700000000000000" pitchFamily="2" charset="-78"/>
              </a:rPr>
              <a:t>در</a:t>
            </a:r>
            <a:r>
              <a:rPr lang="en-US" sz="1400" dirty="0" smtClean="0">
                <a:cs typeface="B Titr" panose="00000700000000000000" pitchFamily="2" charset="-78"/>
              </a:rPr>
              <a:t> </a:t>
            </a:r>
            <a:r>
              <a:rPr lang="fa-IR" sz="1400" dirty="0" smtClean="0">
                <a:cs typeface="B Titr" panose="00000700000000000000" pitchFamily="2" charset="-78"/>
              </a:rPr>
              <a:t>سایت </a:t>
            </a:r>
            <a:r>
              <a:rPr lang="fa-IR" sz="1400" dirty="0">
                <a:cs typeface="B Titr" panose="00000700000000000000" pitchFamily="2" charset="-78"/>
              </a:rPr>
              <a:t>ارائه می شوند و شما را به آدرس آن مقاله در پابمد ارجاع می </a:t>
            </a:r>
            <a:r>
              <a:rPr lang="fa-IR" sz="1400" dirty="0" smtClean="0">
                <a:cs typeface="B Titr" panose="00000700000000000000" pitchFamily="2" charset="-78"/>
              </a:rPr>
              <a:t>دهند</a:t>
            </a:r>
            <a:r>
              <a:rPr lang="en-US" sz="1400" dirty="0" smtClean="0">
                <a:cs typeface="B Titr" panose="00000700000000000000" pitchFamily="2" charset="-78"/>
              </a:rPr>
              <a:t>.</a:t>
            </a:r>
            <a:r>
              <a:rPr lang="fa-IR" sz="1400" dirty="0" smtClean="0">
                <a:cs typeface="B Titr" panose="00000700000000000000" pitchFamily="2" charset="-78"/>
              </a:rPr>
              <a:t> از </a:t>
            </a:r>
            <a:r>
              <a:rPr lang="fa-IR" sz="1400" dirty="0">
                <a:cs typeface="B Titr" panose="00000700000000000000" pitchFamily="2" charset="-78"/>
              </a:rPr>
              <a:t>آنجا می توانید </a:t>
            </a:r>
            <a:r>
              <a:rPr lang="fa-IR" sz="1400" dirty="0" smtClean="0">
                <a:cs typeface="B Titr" panose="00000700000000000000" pitchFamily="2" charset="-78"/>
              </a:rPr>
              <a:t>لینک</a:t>
            </a:r>
            <a:r>
              <a:rPr lang="en-US" sz="1400" dirty="0" smtClean="0">
                <a:cs typeface="B Titr" panose="00000700000000000000" pitchFamily="2" charset="-78"/>
              </a:rPr>
              <a:t> </a:t>
            </a:r>
            <a:r>
              <a:rPr lang="fa-IR" sz="1400" dirty="0" smtClean="0">
                <a:solidFill>
                  <a:prstClr val="black"/>
                </a:solidFill>
                <a:cs typeface="B Titr" panose="00000700000000000000" pitchFamily="2" charset="-78"/>
              </a:rPr>
              <a:t>فول </a:t>
            </a:r>
            <a:r>
              <a:rPr lang="fa-IR" sz="1400" dirty="0">
                <a:solidFill>
                  <a:prstClr val="black"/>
                </a:solidFill>
                <a:cs typeface="B Titr" panose="00000700000000000000" pitchFamily="2" charset="-78"/>
              </a:rPr>
              <a:t>تکست مقاله را بیابید.</a:t>
            </a:r>
            <a:endParaRPr lang="en-US" sz="1400" dirty="0">
              <a:solidFill>
                <a:prstClr val="black"/>
              </a:solidFill>
              <a:cs typeface="B Titr" panose="00000700000000000000" pitchFamily="2" charset="-78"/>
            </a:endParaRPr>
          </a:p>
          <a:p>
            <a:pPr algn="just" rtl="1">
              <a:lnSpc>
                <a:spcPct val="150000"/>
              </a:lnSpc>
            </a:pPr>
            <a:endParaRPr lang="en-US" sz="1400" dirty="0" smtClean="0">
              <a:cs typeface="B Titr" panose="00000700000000000000" pitchFamily="2" charset="-78"/>
            </a:endParaRPr>
          </a:p>
        </p:txBody>
      </p:sp>
    </p:spTree>
    <p:extLst>
      <p:ext uri="{BB962C8B-B14F-4D97-AF65-F5344CB8AC3E}">
        <p14:creationId xmlns:p14="http://schemas.microsoft.com/office/powerpoint/2010/main" val="2837816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005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0856"/>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343400" y="1447800"/>
            <a:ext cx="19812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709" y="-101336"/>
            <a:ext cx="19812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88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ketabkhaneh\Desktop\New folder (6)\wallpaper-896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66800" y="1066800"/>
            <a:ext cx="6705600" cy="2286000"/>
          </a:xfrm>
          <a:prstGeom prst="rect">
            <a:avLst/>
          </a:prstGeom>
          <a:ln>
            <a:noFill/>
          </a:ln>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defTabSz="457200" rtl="1">
              <a:spcBef>
                <a:spcPts val="1000"/>
              </a:spcBef>
            </a:pPr>
            <a:r>
              <a:rPr lang="en-US" sz="7200" smtClean="0">
                <a:solidFill>
                  <a:schemeClr val="accent1">
                    <a:lumMod val="50000"/>
                  </a:schemeClr>
                </a:solidFill>
                <a:effectLst/>
                <a:latin typeface="Britannic Bold" panose="020B0903060703020204" pitchFamily="34" charset="0"/>
              </a:rPr>
              <a:t>                   </a:t>
            </a:r>
            <a:br>
              <a:rPr lang="en-US" sz="7200" smtClean="0">
                <a:solidFill>
                  <a:schemeClr val="accent1">
                    <a:lumMod val="50000"/>
                  </a:schemeClr>
                </a:solidFill>
                <a:effectLst/>
                <a:latin typeface="Britannic Bold" panose="020B0903060703020204" pitchFamily="34" charset="0"/>
              </a:rPr>
            </a:br>
            <a:r>
              <a:rPr lang="en-US" sz="7200" smtClean="0">
                <a:solidFill>
                  <a:schemeClr val="accent1">
                    <a:lumMod val="50000"/>
                  </a:schemeClr>
                </a:solidFill>
                <a:effectLst/>
                <a:latin typeface="Britannic Bold" panose="020B0903060703020204" pitchFamily="34" charset="0"/>
              </a:rPr>
              <a:t/>
            </a:r>
            <a:br>
              <a:rPr lang="en-US" sz="7200" smtClean="0">
                <a:solidFill>
                  <a:schemeClr val="accent1">
                    <a:lumMod val="50000"/>
                  </a:schemeClr>
                </a:solidFill>
                <a:effectLst/>
                <a:latin typeface="Britannic Bold" panose="020B0903060703020204" pitchFamily="34" charset="0"/>
              </a:rPr>
            </a:br>
            <a:r>
              <a:rPr lang="en-US" sz="7200" smtClean="0">
                <a:solidFill>
                  <a:schemeClr val="accent1">
                    <a:lumMod val="50000"/>
                  </a:schemeClr>
                </a:solidFill>
                <a:effectLst/>
                <a:latin typeface="Britannic Bold" panose="020B0903060703020204" pitchFamily="34" charset="0"/>
                <a:cs typeface="+mn-cs"/>
              </a:rPr>
              <a:t>Clinical key</a:t>
            </a:r>
            <a:r>
              <a:rPr lang="fa-IR" sz="9600" smtClean="0">
                <a:solidFill>
                  <a:schemeClr val="accent1">
                    <a:lumMod val="50000"/>
                  </a:schemeClr>
                </a:solidFill>
                <a:effectLst/>
                <a:latin typeface="Century Gothic" panose="020B0502020202020204"/>
                <a:cs typeface="+mn-cs"/>
              </a:rPr>
              <a:t/>
            </a:r>
            <a:br>
              <a:rPr lang="fa-IR" sz="9600" smtClean="0">
                <a:solidFill>
                  <a:schemeClr val="accent1">
                    <a:lumMod val="50000"/>
                  </a:schemeClr>
                </a:solidFill>
                <a:effectLst/>
                <a:latin typeface="Century Gothic" panose="020B0502020202020204"/>
                <a:cs typeface="+mn-cs"/>
              </a:rPr>
            </a:br>
            <a:endParaRPr lang="en-US" dirty="0">
              <a:solidFill>
                <a:srgbClr val="C00000"/>
              </a:solidFill>
              <a:latin typeface="Britannic Bold" panose="020B0903060703020204" pitchFamily="34" charset="0"/>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772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3"/>
          <p:cNvSpPr txBox="1">
            <a:spLocks/>
          </p:cNvSpPr>
          <p:nvPr/>
        </p:nvSpPr>
        <p:spPr>
          <a:xfrm>
            <a:off x="1333500" y="2635431"/>
            <a:ext cx="6477000" cy="297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US" sz="9600" dirty="0" smtClean="0">
                <a:solidFill>
                  <a:srgbClr val="C00000"/>
                </a:solidFill>
                <a:latin typeface="Britannic Bold" panose="020B0903060703020204" pitchFamily="34" charset="0"/>
              </a:rPr>
              <a:t>guide</a:t>
            </a:r>
            <a:endParaRPr lang="fa-IR" sz="3200" dirty="0" smtClean="0">
              <a:solidFill>
                <a:schemeClr val="tx1"/>
              </a:solidFill>
              <a:cs typeface="B Titr" panose="00000700000000000000" pitchFamily="2" charset="-78"/>
            </a:endParaRPr>
          </a:p>
          <a:p>
            <a:pPr marL="0" indent="0" algn="ctr">
              <a:buNone/>
            </a:pPr>
            <a:endParaRPr lang="fa-IR" sz="3200" dirty="0" smtClean="0">
              <a:solidFill>
                <a:schemeClr val="tx1"/>
              </a:solidFill>
              <a:cs typeface="B Titr" panose="00000700000000000000" pitchFamily="2" charset="-78"/>
            </a:endParaRPr>
          </a:p>
          <a:p>
            <a:pPr marL="0" indent="0" algn="ctr">
              <a:buNone/>
            </a:pPr>
            <a:endParaRPr lang="fa-IR" sz="3200" dirty="0" smtClean="0">
              <a:solidFill>
                <a:schemeClr val="tx1"/>
              </a:solidFill>
              <a:cs typeface="B Titr" panose="00000700000000000000" pitchFamily="2" charset="-78"/>
            </a:endParaRPr>
          </a:p>
        </p:txBody>
      </p:sp>
      <p:pic>
        <p:nvPicPr>
          <p:cNvPr id="2" name="Picture 1"/>
          <p:cNvPicPr>
            <a:picLocks noChangeAspect="1"/>
          </p:cNvPicPr>
          <p:nvPr/>
        </p:nvPicPr>
        <p:blipFill>
          <a:blip r:embed="rId4"/>
          <a:stretch>
            <a:fillRect/>
          </a:stretch>
        </p:blipFill>
        <p:spPr>
          <a:xfrm>
            <a:off x="2019300" y="4066359"/>
            <a:ext cx="5105400" cy="2762250"/>
          </a:xfrm>
          <a:prstGeom prst="rect">
            <a:avLst/>
          </a:prstGeom>
        </p:spPr>
      </p:pic>
    </p:spTree>
    <p:extLst>
      <p:ext uri="{BB962C8B-B14F-4D97-AF65-F5344CB8AC3E}">
        <p14:creationId xmlns:p14="http://schemas.microsoft.com/office/powerpoint/2010/main" val="2760077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059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676400" y="5410200"/>
            <a:ext cx="1981200" cy="609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736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0"/>
            <a:ext cx="94107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6200" y="1676400"/>
            <a:ext cx="5791200" cy="510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54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799"/>
            <a:ext cx="8229600" cy="4876801"/>
          </a:xfrm>
        </p:spPr>
        <p:txBody>
          <a:bodyPr>
            <a:normAutofit lnSpcReduction="10000"/>
          </a:bodyPr>
          <a:lstStyle/>
          <a:p>
            <a:pPr marL="0" indent="0" algn="ctr" rtl="1">
              <a:lnSpc>
                <a:spcPct val="115000"/>
              </a:lnSpc>
              <a:spcAft>
                <a:spcPts val="1000"/>
              </a:spcAft>
              <a:buNone/>
            </a:pPr>
            <a:r>
              <a:rPr lang="fa-IR" sz="2000" b="1" dirty="0">
                <a:solidFill>
                  <a:schemeClr val="tx2"/>
                </a:solidFill>
                <a:latin typeface="Times New Roman"/>
                <a:ea typeface="Times New Roman"/>
                <a:cs typeface="B Titr"/>
              </a:rPr>
              <a:t>نحوه جستجوی اطلاعات دارویی در سایت کلینیکال </a:t>
            </a:r>
            <a:r>
              <a:rPr lang="fa-IR" sz="2000" b="1" dirty="0" smtClean="0">
                <a:solidFill>
                  <a:schemeClr val="tx2"/>
                </a:solidFill>
                <a:latin typeface="Times New Roman"/>
                <a:ea typeface="Times New Roman"/>
                <a:cs typeface="B Titr"/>
              </a:rPr>
              <a:t>کی</a:t>
            </a:r>
          </a:p>
          <a:p>
            <a:pPr marL="0" indent="0" algn="ctr" rtl="1">
              <a:lnSpc>
                <a:spcPct val="115000"/>
              </a:lnSpc>
              <a:spcAft>
                <a:spcPts val="1000"/>
              </a:spcAft>
              <a:buNone/>
            </a:pPr>
            <a:endParaRPr lang="fa-IR" sz="1800" dirty="0" smtClean="0">
              <a:solidFill>
                <a:schemeClr val="tx2"/>
              </a:solidFill>
              <a:latin typeface="Calibri"/>
              <a:ea typeface="Calibri"/>
              <a:cs typeface="Arial"/>
            </a:endParaRPr>
          </a:p>
          <a:p>
            <a:pPr marL="0" indent="0" algn="ctr" rtl="1">
              <a:lnSpc>
                <a:spcPct val="115000"/>
              </a:lnSpc>
              <a:spcAft>
                <a:spcPts val="1000"/>
              </a:spcAft>
              <a:buNone/>
            </a:pPr>
            <a:r>
              <a:rPr lang="fa-IR" sz="1800" dirty="0" smtClean="0">
                <a:solidFill>
                  <a:schemeClr val="tx2"/>
                </a:solidFill>
                <a:latin typeface="Calibri"/>
                <a:ea typeface="Calibri"/>
                <a:cs typeface="B Titr" panose="00000700000000000000" pitchFamily="2" charset="-78"/>
              </a:rPr>
              <a:t>اطلاعات دارویی را از دو جهت می توان پیدا کرد</a:t>
            </a:r>
            <a:endParaRPr lang="en-US" sz="1800" dirty="0">
              <a:solidFill>
                <a:schemeClr val="tx2"/>
              </a:solidFill>
              <a:latin typeface="Calibri"/>
              <a:ea typeface="Calibri"/>
              <a:cs typeface="B Titr" panose="00000700000000000000" pitchFamily="2" charset="-78"/>
            </a:endParaRPr>
          </a:p>
          <a:p>
            <a:pPr algn="just" rtl="1">
              <a:lnSpc>
                <a:spcPct val="200000"/>
              </a:lnSpc>
              <a:spcAft>
                <a:spcPts val="1000"/>
              </a:spcAft>
            </a:pPr>
            <a:r>
              <a:rPr lang="fa-IR" sz="1800" dirty="0">
                <a:solidFill>
                  <a:schemeClr val="tx2"/>
                </a:solidFill>
                <a:latin typeface="Times New Roman"/>
                <a:ea typeface="Times New Roman"/>
                <a:cs typeface="B Badr" panose="00000400000000000000" pitchFamily="2" charset="-78"/>
              </a:rPr>
              <a:t> </a:t>
            </a:r>
            <a:r>
              <a:rPr lang="fa-IR" sz="1800" dirty="0">
                <a:solidFill>
                  <a:schemeClr val="tx2"/>
                </a:solidFill>
                <a:latin typeface="Times New Roman"/>
                <a:ea typeface="Times New Roman"/>
                <a:cs typeface="B Titr" panose="00000700000000000000" pitchFamily="2" charset="-78"/>
              </a:rPr>
              <a:t>    وقتی بخواهیم اطلاعاتی در مورد داروی خاصی به دست </a:t>
            </a:r>
            <a:r>
              <a:rPr lang="fa-IR" sz="1800" dirty="0" smtClean="0">
                <a:solidFill>
                  <a:schemeClr val="tx2"/>
                </a:solidFill>
                <a:latin typeface="Times New Roman"/>
                <a:ea typeface="Times New Roman"/>
                <a:cs typeface="B Titr" panose="00000700000000000000" pitchFamily="2" charset="-78"/>
              </a:rPr>
              <a:t>آوریم</a:t>
            </a:r>
          </a:p>
          <a:p>
            <a:pPr algn="just" rtl="1">
              <a:lnSpc>
                <a:spcPct val="200000"/>
              </a:lnSpc>
              <a:spcAft>
                <a:spcPts val="1000"/>
              </a:spcAft>
            </a:pPr>
            <a:r>
              <a:rPr lang="fa-IR" sz="1800" dirty="0">
                <a:solidFill>
                  <a:schemeClr val="tx2"/>
                </a:solidFill>
                <a:latin typeface="Times New Roman"/>
                <a:ea typeface="Times New Roman"/>
                <a:cs typeface="B Titr" panose="00000700000000000000" pitchFamily="2" charset="-78"/>
              </a:rPr>
              <a:t>وقتی بخواهیم </a:t>
            </a:r>
            <a:r>
              <a:rPr lang="fa-IR" sz="1800" dirty="0" smtClean="0">
                <a:solidFill>
                  <a:schemeClr val="tx2"/>
                </a:solidFill>
                <a:latin typeface="Times New Roman"/>
                <a:ea typeface="Times New Roman"/>
                <a:cs typeface="B Titr" panose="00000700000000000000" pitchFamily="2" charset="-78"/>
              </a:rPr>
              <a:t> بدانیم برای </a:t>
            </a:r>
            <a:r>
              <a:rPr lang="fa-IR" sz="1800" dirty="0">
                <a:solidFill>
                  <a:schemeClr val="tx2"/>
                </a:solidFill>
                <a:latin typeface="Times New Roman"/>
                <a:ea typeface="Times New Roman"/>
                <a:cs typeface="B Titr" panose="00000700000000000000" pitchFamily="2" charset="-78"/>
              </a:rPr>
              <a:t>یک بیماری چه دارویی مورد استفاده قرار می </a:t>
            </a:r>
            <a:r>
              <a:rPr lang="fa-IR" sz="1800" dirty="0" smtClean="0">
                <a:solidFill>
                  <a:schemeClr val="tx2"/>
                </a:solidFill>
                <a:latin typeface="Times New Roman"/>
                <a:ea typeface="Times New Roman"/>
                <a:cs typeface="B Titr" panose="00000700000000000000" pitchFamily="2" charset="-78"/>
              </a:rPr>
              <a:t>گیرد</a:t>
            </a:r>
          </a:p>
          <a:p>
            <a:pPr algn="just" rtl="1">
              <a:lnSpc>
                <a:spcPct val="200000"/>
              </a:lnSpc>
              <a:spcAft>
                <a:spcPts val="1000"/>
              </a:spcAft>
            </a:pPr>
            <a:endParaRPr lang="fa-IR" sz="1800" dirty="0">
              <a:solidFill>
                <a:schemeClr val="tx2"/>
              </a:solidFill>
              <a:latin typeface="Times New Roman"/>
              <a:ea typeface="Times New Roman"/>
              <a:cs typeface="B Titr" panose="00000700000000000000" pitchFamily="2" charset="-78"/>
            </a:endParaRPr>
          </a:p>
          <a:p>
            <a:pPr marL="0" indent="0" algn="just" rtl="1">
              <a:lnSpc>
                <a:spcPct val="200000"/>
              </a:lnSpc>
              <a:spcAft>
                <a:spcPts val="1000"/>
              </a:spcAft>
              <a:buNone/>
            </a:pPr>
            <a:r>
              <a:rPr lang="fa-IR" sz="1800" dirty="0" smtClean="0">
                <a:solidFill>
                  <a:schemeClr val="tx2"/>
                </a:solidFill>
                <a:latin typeface="Times New Roman"/>
                <a:ea typeface="Times New Roman"/>
                <a:cs typeface="B Titr" panose="00000700000000000000" pitchFamily="2" charset="-78"/>
              </a:rPr>
              <a:t> </a:t>
            </a:r>
            <a:r>
              <a:rPr lang="fa-IR" sz="1800" dirty="0">
                <a:solidFill>
                  <a:schemeClr val="tx1"/>
                </a:solidFill>
                <a:latin typeface="Times New Roman"/>
                <a:ea typeface="Times New Roman"/>
                <a:cs typeface="B Titr" panose="00000700000000000000" pitchFamily="2" charset="-78"/>
              </a:rPr>
              <a:t>در کادر اصلی جستجو نام داروی مورد نظر را تایپ کرده و محتوا را بر روی </a:t>
            </a:r>
            <a:r>
              <a:rPr lang="en-US" sz="1800" dirty="0">
                <a:solidFill>
                  <a:schemeClr val="tx1"/>
                </a:solidFill>
                <a:latin typeface="Times New Roman"/>
                <a:ea typeface="Times New Roman"/>
                <a:cs typeface="B Titr" panose="00000700000000000000" pitchFamily="2" charset="-78"/>
              </a:rPr>
              <a:t>Drug monographs</a:t>
            </a:r>
            <a:r>
              <a:rPr lang="fa-IR" sz="1800" dirty="0">
                <a:solidFill>
                  <a:schemeClr val="tx1"/>
                </a:solidFill>
                <a:latin typeface="Times New Roman"/>
                <a:ea typeface="Times New Roman"/>
                <a:cs typeface="B Titr" panose="00000700000000000000" pitchFamily="2" charset="-78"/>
              </a:rPr>
              <a:t> قرار می دهیم. در مورد داروی </a:t>
            </a:r>
            <a:r>
              <a:rPr lang="en-US" sz="1800" dirty="0" err="1" smtClean="0">
                <a:solidFill>
                  <a:schemeClr val="tx1"/>
                </a:solidFill>
                <a:latin typeface="Times New Roman"/>
                <a:ea typeface="Times New Roman"/>
                <a:cs typeface="B Titr" panose="00000700000000000000" pitchFamily="2" charset="-78"/>
              </a:rPr>
              <a:t>Mometasone</a:t>
            </a:r>
            <a:r>
              <a:rPr lang="fa-IR" sz="1800" dirty="0" smtClean="0">
                <a:solidFill>
                  <a:schemeClr val="tx1"/>
                </a:solidFill>
                <a:latin typeface="Times New Roman"/>
                <a:ea typeface="Times New Roman"/>
                <a:cs typeface="B Titr" panose="00000700000000000000" pitchFamily="2" charset="-78"/>
              </a:rPr>
              <a:t> </a:t>
            </a:r>
            <a:r>
              <a:rPr lang="fa-IR" sz="1800" dirty="0">
                <a:solidFill>
                  <a:schemeClr val="tx1"/>
                </a:solidFill>
                <a:latin typeface="Times New Roman"/>
                <a:ea typeface="Times New Roman"/>
                <a:cs typeface="B Titr" panose="00000700000000000000" pitchFamily="2" charset="-78"/>
              </a:rPr>
              <a:t>می خواهیم اطلاعاتی به دست آوریم.</a:t>
            </a:r>
            <a:endParaRPr lang="en-US" sz="1800" dirty="0">
              <a:solidFill>
                <a:schemeClr val="tx1"/>
              </a:solidFill>
              <a:latin typeface="Calibri"/>
              <a:ea typeface="Calibri"/>
              <a:cs typeface="B Titr" panose="00000700000000000000" pitchFamily="2" charset="-78"/>
            </a:endParaRPr>
          </a:p>
          <a:p>
            <a:endParaRPr lang="en-US" dirty="0"/>
          </a:p>
        </p:txBody>
      </p:sp>
    </p:spTree>
    <p:extLst>
      <p:ext uri="{BB962C8B-B14F-4D97-AF65-F5344CB8AC3E}">
        <p14:creationId xmlns:p14="http://schemas.microsoft.com/office/powerpoint/2010/main" val="2044057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1"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72200" y="1905000"/>
            <a:ext cx="2209800" cy="30585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Low" rtl="1">
              <a:lnSpc>
                <a:spcPct val="150000"/>
              </a:lnSpc>
              <a:spcAft>
                <a:spcPts val="1000"/>
              </a:spcAft>
            </a:pPr>
            <a:r>
              <a:rPr lang="fa-IR" sz="1600" b="1" dirty="0">
                <a:latin typeface="Times New Roman"/>
                <a:ea typeface="Times New Roman"/>
                <a:cs typeface="B Titr" panose="00000700000000000000" pitchFamily="2" charset="-78"/>
              </a:rPr>
              <a:t>تعداد 2 رکورد در مورد داروی مومتازون نشان داده می شود. بر روی هر کدام ار نتایج مورد نظر که کلیک کنیم اطلاعات دارو اعم از نحوه مصرف ، تداخلات ، عوارض و .... نمایش داده خواهند شد</a:t>
            </a:r>
            <a:r>
              <a:rPr lang="fa-IR" b="1" dirty="0">
                <a:latin typeface="Times New Roman"/>
                <a:ea typeface="Times New Roman"/>
                <a:cs typeface="B Titr" panose="00000700000000000000" pitchFamily="2" charset="-78"/>
              </a:rPr>
              <a:t>.</a:t>
            </a:r>
            <a:endParaRPr lang="en-US" sz="1400" b="1" dirty="0">
              <a:effectLst/>
              <a:latin typeface="Calibri"/>
              <a:ea typeface="Calibri"/>
              <a:cs typeface="B Titr" panose="00000700000000000000" pitchFamily="2" charset="-78"/>
            </a:endParaRPr>
          </a:p>
        </p:txBody>
      </p:sp>
    </p:spTree>
    <p:extLst>
      <p:ext uri="{BB962C8B-B14F-4D97-AF65-F5344CB8AC3E}">
        <p14:creationId xmlns:p14="http://schemas.microsoft.com/office/powerpoint/2010/main" val="973572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839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653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1266" y="5105400"/>
            <a:ext cx="7806268" cy="410882"/>
          </a:xfrm>
          <a:prstGeom prst="rect">
            <a:avLst/>
          </a:prstGeom>
          <a:solidFill>
            <a:schemeClr val="accent1"/>
          </a:solidFill>
        </p:spPr>
        <p:txBody>
          <a:bodyPr wrap="square">
            <a:spAutoFit/>
          </a:bodyPr>
          <a:lstStyle/>
          <a:p>
            <a:pPr algn="r" rtl="1">
              <a:lnSpc>
                <a:spcPct val="115000"/>
              </a:lnSpc>
              <a:spcAft>
                <a:spcPts val="1000"/>
              </a:spcAft>
            </a:pPr>
            <a:r>
              <a:rPr lang="fa-IR" dirty="0">
                <a:latin typeface="Times New Roman"/>
                <a:ea typeface="Times New Roman"/>
                <a:cs typeface="B Nazanin"/>
              </a:rPr>
              <a:t>تعداد نتایج </a:t>
            </a:r>
            <a:r>
              <a:rPr lang="en-US" dirty="0" smtClean="0">
                <a:latin typeface="Times New Roman"/>
                <a:ea typeface="Times New Roman"/>
                <a:cs typeface="B Nazanin"/>
              </a:rPr>
              <a:t>49</a:t>
            </a:r>
            <a:r>
              <a:rPr lang="fa-IR" dirty="0" smtClean="0">
                <a:latin typeface="Times New Roman"/>
                <a:ea typeface="Times New Roman"/>
                <a:cs typeface="B Nazanin"/>
              </a:rPr>
              <a:t> </a:t>
            </a:r>
            <a:r>
              <a:rPr lang="fa-IR" dirty="0">
                <a:latin typeface="Times New Roman"/>
                <a:ea typeface="Times New Roman"/>
                <a:cs typeface="B Nazanin"/>
              </a:rPr>
              <a:t>مورد است. با کلیک بر روی نتیجه مورد نظر ، اطلاعات دارویی آن نشان داده خواهد شد .</a:t>
            </a:r>
            <a:endParaRPr lang="en-US" sz="1400" dirty="0">
              <a:effectLst/>
              <a:latin typeface="Calibri"/>
              <a:ea typeface="Calibri"/>
              <a:cs typeface="Arial"/>
            </a:endParaRPr>
          </a:p>
        </p:txBody>
      </p:sp>
      <p:sp>
        <p:nvSpPr>
          <p:cNvPr id="5" name="Rectangle 4"/>
          <p:cNvSpPr/>
          <p:nvPr/>
        </p:nvSpPr>
        <p:spPr>
          <a:xfrm>
            <a:off x="4724400" y="2514600"/>
            <a:ext cx="3767668" cy="1685077"/>
          </a:xfrm>
          <a:prstGeom prst="rect">
            <a:avLst/>
          </a:prstGeom>
          <a:solidFill>
            <a:srgbClr val="FFC000"/>
          </a:solidFill>
        </p:spPr>
        <p:txBody>
          <a:bodyPr wrap="square">
            <a:spAutoFit/>
          </a:bodyPr>
          <a:lstStyle/>
          <a:p>
            <a:pPr algn="r" rtl="1">
              <a:lnSpc>
                <a:spcPct val="115000"/>
              </a:lnSpc>
              <a:spcAft>
                <a:spcPts val="1000"/>
              </a:spcAft>
            </a:pPr>
            <a:r>
              <a:rPr lang="fa-IR" dirty="0">
                <a:latin typeface="Times New Roman"/>
                <a:ea typeface="Times New Roman"/>
                <a:cs typeface="B Badr" panose="00000400000000000000" pitchFamily="2" charset="-78"/>
              </a:rPr>
              <a:t>چنانچه به دنبال جستجوی دارو برای درمان بیماری خاصی هستیم نیز نام بیماری در کادر جستجو نوشته شده و محتوا بر روی </a:t>
            </a:r>
            <a:r>
              <a:rPr lang="en-US" dirty="0">
                <a:latin typeface="Times New Roman"/>
                <a:ea typeface="Times New Roman"/>
                <a:cs typeface="B Badr" panose="00000400000000000000" pitchFamily="2" charset="-78"/>
              </a:rPr>
              <a:t>Drug </a:t>
            </a:r>
            <a:r>
              <a:rPr lang="en-US" dirty="0" smtClean="0">
                <a:latin typeface="Times New Roman"/>
                <a:ea typeface="Times New Roman"/>
                <a:cs typeface="B Badr" panose="00000400000000000000" pitchFamily="2" charset="-78"/>
              </a:rPr>
              <a:t>monographs</a:t>
            </a:r>
            <a:r>
              <a:rPr lang="fa-IR" dirty="0" smtClean="0">
                <a:latin typeface="Times New Roman"/>
                <a:ea typeface="Times New Roman"/>
                <a:cs typeface="B Badr" panose="00000400000000000000" pitchFamily="2" charset="-78"/>
              </a:rPr>
              <a:t> </a:t>
            </a:r>
            <a:r>
              <a:rPr lang="fa-IR" dirty="0">
                <a:latin typeface="Times New Roman"/>
                <a:ea typeface="Times New Roman"/>
                <a:cs typeface="B Badr" panose="00000400000000000000" pitchFamily="2" charset="-78"/>
              </a:rPr>
              <a:t>قرار می گیرد. بطور مثال </a:t>
            </a:r>
            <a:r>
              <a:rPr lang="fa-IR" dirty="0" smtClean="0">
                <a:latin typeface="Times New Roman"/>
                <a:ea typeface="Times New Roman"/>
                <a:cs typeface="B Badr" panose="00000400000000000000" pitchFamily="2" charset="-78"/>
              </a:rPr>
              <a:t>بیماری </a:t>
            </a:r>
            <a:r>
              <a:rPr lang="en-US" dirty="0" smtClean="0">
                <a:latin typeface="Times New Roman"/>
                <a:ea typeface="Times New Roman"/>
                <a:cs typeface="B Badr" panose="00000400000000000000" pitchFamily="2" charset="-78"/>
              </a:rPr>
              <a:t>asthma</a:t>
            </a:r>
            <a:r>
              <a:rPr lang="fa-IR" dirty="0" smtClean="0">
                <a:latin typeface="Times New Roman"/>
                <a:ea typeface="Times New Roman"/>
                <a:cs typeface="B Badr" panose="00000400000000000000" pitchFamily="2" charset="-78"/>
              </a:rPr>
              <a:t> </a:t>
            </a:r>
            <a:r>
              <a:rPr lang="fa-IR" dirty="0">
                <a:latin typeface="Times New Roman"/>
                <a:ea typeface="Times New Roman"/>
                <a:cs typeface="B Badr" panose="00000400000000000000" pitchFamily="2" charset="-78"/>
              </a:rPr>
              <a:t>د</a:t>
            </a:r>
            <a:r>
              <a:rPr lang="fa-IR" dirty="0" smtClean="0">
                <a:latin typeface="Times New Roman"/>
                <a:ea typeface="Times New Roman"/>
                <a:cs typeface="B Badr" panose="00000400000000000000" pitchFamily="2" charset="-78"/>
              </a:rPr>
              <a:t>ر </a:t>
            </a:r>
            <a:r>
              <a:rPr lang="fa-IR" dirty="0">
                <a:latin typeface="Times New Roman"/>
                <a:ea typeface="Times New Roman"/>
                <a:cs typeface="B Badr" panose="00000400000000000000" pitchFamily="2" charset="-78"/>
              </a:rPr>
              <a:t>کادر نوشته شده و جستجو می گردد.</a:t>
            </a:r>
            <a:endParaRPr lang="en-US" sz="1400" dirty="0">
              <a:effectLst/>
              <a:latin typeface="Calibri"/>
              <a:ea typeface="Calibri"/>
              <a:cs typeface="B Badr" panose="00000400000000000000" pitchFamily="2" charset="-78"/>
            </a:endParaRPr>
          </a:p>
        </p:txBody>
      </p:sp>
    </p:spTree>
    <p:extLst>
      <p:ext uri="{BB962C8B-B14F-4D97-AF65-F5344CB8AC3E}">
        <p14:creationId xmlns:p14="http://schemas.microsoft.com/office/powerpoint/2010/main" val="4154827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77745"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5583381" y="3969327"/>
            <a:ext cx="3546764" cy="2667000"/>
          </a:xfrm>
          <a:solidFill>
            <a:srgbClr val="FFFF00"/>
          </a:solidFill>
        </p:spPr>
        <p:style>
          <a:lnRef idx="1">
            <a:schemeClr val="accent5"/>
          </a:lnRef>
          <a:fillRef idx="2">
            <a:schemeClr val="accent5"/>
          </a:fillRef>
          <a:effectRef idx="1">
            <a:schemeClr val="accent5"/>
          </a:effectRef>
          <a:fontRef idx="minor">
            <a:schemeClr val="dk1"/>
          </a:fontRef>
        </p:style>
        <p:txBody>
          <a:bodyPr/>
          <a:lstStyle/>
          <a:p>
            <a:pPr rtl="1">
              <a:lnSpc>
                <a:spcPct val="115000"/>
              </a:lnSpc>
              <a:spcAft>
                <a:spcPts val="1000"/>
              </a:spcAft>
            </a:pPr>
            <a:r>
              <a:rPr lang="fa-IR" sz="1800" b="1" dirty="0">
                <a:solidFill>
                  <a:schemeClr val="tx1"/>
                </a:solidFill>
                <a:effectLst/>
                <a:latin typeface="Times New Roman"/>
                <a:ea typeface="Times New Roman"/>
                <a:cs typeface="B Titr"/>
              </a:rPr>
              <a:t>گایدلاین ها</a:t>
            </a:r>
            <a:r>
              <a:rPr lang="en-US" sz="1800" dirty="0">
                <a:solidFill>
                  <a:schemeClr val="tx1"/>
                </a:solidFill>
                <a:effectLst/>
                <a:latin typeface="Calibri"/>
                <a:ea typeface="Calibri"/>
                <a:cs typeface="Arial"/>
              </a:rPr>
              <a:t/>
            </a:r>
            <a:br>
              <a:rPr lang="en-US" sz="1800" dirty="0">
                <a:solidFill>
                  <a:schemeClr val="tx1"/>
                </a:solidFill>
                <a:effectLst/>
                <a:latin typeface="Calibri"/>
                <a:ea typeface="Calibri"/>
                <a:cs typeface="Arial"/>
              </a:rPr>
            </a:br>
            <a:r>
              <a:rPr lang="fa-IR" sz="1800" dirty="0">
                <a:solidFill>
                  <a:srgbClr val="FF0000"/>
                </a:solidFill>
                <a:effectLst/>
                <a:latin typeface="Times New Roman"/>
                <a:ea typeface="Times New Roman"/>
                <a:cs typeface="B Titr" panose="00000700000000000000" pitchFamily="2" charset="-78"/>
              </a:rPr>
              <a:t>برای پیدا کردن راهنماهای بالینی از قسمت </a:t>
            </a:r>
            <a:r>
              <a:rPr lang="en-US" sz="1800" dirty="0">
                <a:solidFill>
                  <a:srgbClr val="FF0000"/>
                </a:solidFill>
                <a:effectLst/>
                <a:latin typeface="Times New Roman"/>
                <a:ea typeface="Times New Roman"/>
                <a:cs typeface="B Titr" panose="00000700000000000000" pitchFamily="2" charset="-78"/>
              </a:rPr>
              <a:t>Guidelines </a:t>
            </a:r>
            <a:r>
              <a:rPr lang="fa-IR" sz="1800" dirty="0">
                <a:solidFill>
                  <a:srgbClr val="FF0000"/>
                </a:solidFill>
                <a:effectLst/>
                <a:latin typeface="Times New Roman"/>
                <a:ea typeface="Times New Roman"/>
                <a:cs typeface="B Titr" panose="00000700000000000000" pitchFamily="2" charset="-78"/>
              </a:rPr>
              <a:t> استفاده می کنیم. به عنوان مثال یک راهنما در مورد بیماری دیابت انتخاب می کنیم.</a:t>
            </a:r>
            <a:r>
              <a:rPr lang="en-US" sz="1800" dirty="0">
                <a:effectLst/>
                <a:latin typeface="Calibri"/>
                <a:ea typeface="Calibri"/>
                <a:cs typeface="Arial"/>
              </a:rPr>
              <a:t/>
            </a:r>
            <a:br>
              <a:rPr lang="en-US" sz="1800" dirty="0">
                <a:effectLst/>
                <a:latin typeface="Calibri"/>
                <a:ea typeface="Calibri"/>
                <a:cs typeface="Arial"/>
              </a:rPr>
            </a:br>
            <a:endParaRPr lang="en-US" sz="1800" dirty="0"/>
          </a:p>
        </p:txBody>
      </p:sp>
    </p:spTree>
    <p:extLst>
      <p:ext uri="{BB962C8B-B14F-4D97-AF65-F5344CB8AC3E}">
        <p14:creationId xmlns:p14="http://schemas.microsoft.com/office/powerpoint/2010/main" val="3175498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5181600"/>
          </a:xfrm>
        </p:spPr>
        <p:txBody>
          <a:bodyPr>
            <a:noAutofit/>
          </a:bodyPr>
          <a:lstStyle/>
          <a:p>
            <a:pPr algn="ctr" rtl="1">
              <a:lnSpc>
                <a:spcPct val="250000"/>
              </a:lnSpc>
              <a:spcAft>
                <a:spcPts val="1000"/>
              </a:spcAft>
            </a:pPr>
            <a:r>
              <a:rPr lang="fa-IR" b="1" dirty="0">
                <a:solidFill>
                  <a:srgbClr val="FF0000"/>
                </a:solidFill>
                <a:latin typeface="Times New Roman"/>
                <a:ea typeface="Times New Roman"/>
                <a:cs typeface="B Titr" panose="00000700000000000000" pitchFamily="2" charset="-78"/>
              </a:rPr>
              <a:t>آموزش بیمار  </a:t>
            </a:r>
            <a:r>
              <a:rPr lang="en-US" dirty="0">
                <a:solidFill>
                  <a:srgbClr val="FF0000"/>
                </a:solidFill>
                <a:latin typeface="Times New Roman"/>
                <a:ea typeface="Times New Roman"/>
                <a:cs typeface="B Titr" panose="00000700000000000000" pitchFamily="2" charset="-78"/>
              </a:rPr>
              <a:t>Patient Education</a:t>
            </a:r>
            <a:endParaRPr lang="en-US" dirty="0">
              <a:solidFill>
                <a:srgbClr val="FF0000"/>
              </a:solidFill>
              <a:latin typeface="Calibri"/>
              <a:ea typeface="Calibri"/>
              <a:cs typeface="B Titr" panose="00000700000000000000" pitchFamily="2" charset="-78"/>
            </a:endParaRPr>
          </a:p>
          <a:p>
            <a:pPr algn="r" rtl="1">
              <a:lnSpc>
                <a:spcPct val="250000"/>
              </a:lnSpc>
              <a:spcAft>
                <a:spcPts val="1000"/>
              </a:spcAft>
            </a:pPr>
            <a:r>
              <a:rPr lang="fa-IR" dirty="0">
                <a:solidFill>
                  <a:schemeClr val="tx1"/>
                </a:solidFill>
                <a:latin typeface="Times New Roman"/>
                <a:ea typeface="Times New Roman"/>
                <a:cs typeface="B Titr" panose="00000700000000000000" pitchFamily="2" charset="-78"/>
              </a:rPr>
              <a:t>اگر به دنبال </a:t>
            </a:r>
            <a:r>
              <a:rPr lang="fa-IR" dirty="0" smtClean="0">
                <a:solidFill>
                  <a:schemeClr val="tx1"/>
                </a:solidFill>
                <a:latin typeface="Times New Roman"/>
                <a:ea typeface="Times New Roman"/>
                <a:cs typeface="B Titr" panose="00000700000000000000" pitchFamily="2" charset="-78"/>
              </a:rPr>
              <a:t>اطلاعاتی  هستید که می خواهید در مورد یک بیماری در اختیار بیمار قرار دهید. </a:t>
            </a:r>
            <a:r>
              <a:rPr lang="fa-IR" dirty="0">
                <a:solidFill>
                  <a:schemeClr val="tx1"/>
                </a:solidFill>
                <a:latin typeface="Times New Roman"/>
                <a:ea typeface="Times New Roman"/>
                <a:cs typeface="B Titr" panose="00000700000000000000" pitchFamily="2" charset="-78"/>
              </a:rPr>
              <a:t>نام بیماری را در کادر جستجو وارد کرده و محتوا را بر روی </a:t>
            </a:r>
            <a:r>
              <a:rPr lang="en-US" dirty="0">
                <a:solidFill>
                  <a:schemeClr val="tx1"/>
                </a:solidFill>
                <a:latin typeface="Times New Roman"/>
                <a:ea typeface="Times New Roman"/>
                <a:cs typeface="B Titr" panose="00000700000000000000" pitchFamily="2" charset="-78"/>
              </a:rPr>
              <a:t>Patient Education </a:t>
            </a:r>
            <a:r>
              <a:rPr lang="fa-IR" dirty="0">
                <a:solidFill>
                  <a:schemeClr val="tx1"/>
                </a:solidFill>
                <a:latin typeface="Times New Roman"/>
                <a:ea typeface="Times New Roman"/>
                <a:cs typeface="B Titr" panose="00000700000000000000" pitchFamily="2" charset="-78"/>
              </a:rPr>
              <a:t> قرار دهید. بطور مثال </a:t>
            </a:r>
            <a:r>
              <a:rPr lang="fa-IR">
                <a:solidFill>
                  <a:schemeClr val="tx1"/>
                </a:solidFill>
                <a:latin typeface="Times New Roman"/>
                <a:ea typeface="Times New Roman"/>
                <a:cs typeface="B Titr" panose="00000700000000000000" pitchFamily="2" charset="-78"/>
              </a:rPr>
              <a:t>سرطان </a:t>
            </a:r>
            <a:r>
              <a:rPr lang="fa-IR" smtClean="0">
                <a:solidFill>
                  <a:schemeClr val="tx1"/>
                </a:solidFill>
                <a:latin typeface="Times New Roman"/>
                <a:ea typeface="Times New Roman"/>
                <a:cs typeface="B Titr" panose="00000700000000000000" pitchFamily="2" charset="-78"/>
              </a:rPr>
              <a:t>روده </a:t>
            </a:r>
            <a:r>
              <a:rPr lang="fa-IR" dirty="0">
                <a:solidFill>
                  <a:schemeClr val="tx1"/>
                </a:solidFill>
                <a:latin typeface="Times New Roman"/>
                <a:ea typeface="Times New Roman"/>
                <a:cs typeface="B Titr" panose="00000700000000000000" pitchFamily="2" charset="-78"/>
              </a:rPr>
              <a:t>را مورد جستجو قرار می دهیم:</a:t>
            </a:r>
            <a:endParaRPr lang="en-US" dirty="0">
              <a:solidFill>
                <a:schemeClr val="tx1"/>
              </a:solidFill>
              <a:latin typeface="Calibri"/>
              <a:ea typeface="Calibri"/>
              <a:cs typeface="B Titr" panose="00000700000000000000" pitchFamily="2" charset="-78"/>
            </a:endParaRPr>
          </a:p>
          <a:p>
            <a:pPr>
              <a:lnSpc>
                <a:spcPct val="250000"/>
              </a:lnSpc>
            </a:pPr>
            <a:endParaRPr lang="en-US" dirty="0">
              <a:solidFill>
                <a:schemeClr val="tx1"/>
              </a:solidFill>
              <a:cs typeface="B Titr" panose="00000700000000000000" pitchFamily="2" charset="-78"/>
            </a:endParaRPr>
          </a:p>
        </p:txBody>
      </p:sp>
    </p:spTree>
    <p:extLst>
      <p:ext uri="{BB962C8B-B14F-4D97-AF65-F5344CB8AC3E}">
        <p14:creationId xmlns:p14="http://schemas.microsoft.com/office/powerpoint/2010/main" val="3933679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038"/>
            <a:ext cx="9229726" cy="663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05600" y="3093129"/>
            <a:ext cx="2209800" cy="2322174"/>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Low" rtl="1">
              <a:lnSpc>
                <a:spcPct val="115000"/>
              </a:lnSpc>
              <a:spcAft>
                <a:spcPts val="1000"/>
              </a:spcAft>
            </a:pPr>
            <a:r>
              <a:rPr lang="fa-IR" b="1" dirty="0" smtClean="0">
                <a:solidFill>
                  <a:srgbClr val="FF0000"/>
                </a:solidFill>
                <a:latin typeface="Times New Roman"/>
                <a:ea typeface="Times New Roman"/>
                <a:cs typeface="B Nazanin"/>
              </a:rPr>
              <a:t>با </a:t>
            </a:r>
            <a:r>
              <a:rPr lang="fa-IR" b="1" dirty="0">
                <a:solidFill>
                  <a:srgbClr val="FF0000"/>
                </a:solidFill>
                <a:latin typeface="Times New Roman"/>
                <a:ea typeface="Times New Roman"/>
                <a:cs typeface="B Nazanin"/>
              </a:rPr>
              <a:t>زدن کلید جستجو و انتخاب یکی از نتایج ، اطلاعات مفیدی در مورد اینکه آن بیماری چیست، نشانه ها ، درمان ها ، مراقبت ها و ... خواهید داشت.</a:t>
            </a:r>
            <a:endParaRPr lang="en-US" sz="1400" b="1" dirty="0">
              <a:solidFill>
                <a:srgbClr val="FF0000"/>
              </a:solidFill>
              <a:effectLst/>
              <a:latin typeface="Calibri"/>
              <a:ea typeface="Calibri"/>
              <a:cs typeface="Arial"/>
            </a:endParaRPr>
          </a:p>
        </p:txBody>
      </p:sp>
    </p:spTree>
    <p:extLst>
      <p:ext uri="{BB962C8B-B14F-4D97-AF65-F5344CB8AC3E}">
        <p14:creationId xmlns:p14="http://schemas.microsoft.com/office/powerpoint/2010/main" val="793666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8" y="0"/>
            <a:ext cx="89916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8137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sz="2800" b="1" dirty="0">
                <a:solidFill>
                  <a:srgbClr val="FF0000"/>
                </a:solidFill>
                <a:cs typeface="B Titr" panose="00000700000000000000" pitchFamily="2" charset="-78"/>
              </a:rPr>
              <a:t>Clinical key</a:t>
            </a:r>
            <a:r>
              <a:rPr lang="fa-IR" sz="2800" b="1" dirty="0">
                <a:solidFill>
                  <a:srgbClr val="FF0000"/>
                </a:solidFill>
                <a:cs typeface="B Titr" panose="00000700000000000000" pitchFamily="2" charset="-78"/>
              </a:rPr>
              <a:t> </a:t>
            </a:r>
            <a:r>
              <a:rPr lang="fa-IR" sz="2800" dirty="0">
                <a:solidFill>
                  <a:srgbClr val="FF0000"/>
                </a:solidFill>
                <a:cs typeface="B Titr" panose="00000700000000000000" pitchFamily="2" charset="-78"/>
              </a:rPr>
              <a:t>چیست؟</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fontScale="70000" lnSpcReduction="20000"/>
          </a:bodyPr>
          <a:lstStyle/>
          <a:p>
            <a:pPr algn="r" rtl="1"/>
            <a:endParaRPr lang="fa-IR" dirty="0"/>
          </a:p>
          <a:p>
            <a:pPr marL="0" indent="0" algn="r" rtl="1">
              <a:lnSpc>
                <a:spcPct val="200000"/>
              </a:lnSpc>
              <a:spcBef>
                <a:spcPts val="0"/>
              </a:spcBef>
            </a:pPr>
            <a:r>
              <a:rPr lang="fa-IR" sz="2900" dirty="0" smtClean="0">
                <a:solidFill>
                  <a:schemeClr val="tx2"/>
                </a:solidFill>
                <a:cs typeface="B Narm" panose="00000400000000000000" pitchFamily="2" charset="-78"/>
              </a:rPr>
              <a:t>یک </a:t>
            </a:r>
            <a:r>
              <a:rPr lang="fa-IR" sz="2800" dirty="0">
                <a:solidFill>
                  <a:schemeClr val="tx2"/>
                </a:solidFill>
                <a:cs typeface="B Narm" panose="00000400000000000000" pitchFamily="2" charset="-78"/>
              </a:rPr>
              <a:t>پایگاه اطلاعاتی و موتور جستجوی بالینی است که امکان دسترسی سریع به منابع پزشکی و پیراپزشکی تمام متن را برای پزشکان و کاربران خود در سطح دنیا فراهم می آورد. این پایگاه اطلاعاتی یکی از محصولات شرکت بین المللی الزویر است که اطلاعات علمی، مستند، دقیق و سریع را برای تصمیم گیری پزشکان در سطح دنیا فراهم می </a:t>
            </a:r>
            <a:r>
              <a:rPr lang="fa-IR" sz="2800" dirty="0" smtClean="0">
                <a:solidFill>
                  <a:schemeClr val="tx2"/>
                </a:solidFill>
                <a:cs typeface="B Narm" panose="00000400000000000000" pitchFamily="2" charset="-78"/>
              </a:rPr>
              <a:t>آورد.</a:t>
            </a:r>
          </a:p>
          <a:p>
            <a:pPr marL="0" indent="0" algn="r" rtl="1">
              <a:lnSpc>
                <a:spcPct val="200000"/>
              </a:lnSpc>
              <a:spcBef>
                <a:spcPts val="0"/>
              </a:spcBef>
              <a:buNone/>
            </a:pPr>
            <a:r>
              <a:rPr lang="en-US" sz="2800" dirty="0" smtClean="0">
                <a:solidFill>
                  <a:schemeClr val="tx2"/>
                </a:solidFill>
                <a:cs typeface="B Narm" panose="00000400000000000000" pitchFamily="2" charset="-78"/>
              </a:rPr>
              <a:t> </a:t>
            </a:r>
            <a:r>
              <a:rPr lang="fa-IR" sz="2800" dirty="0" smtClean="0">
                <a:solidFill>
                  <a:schemeClr val="tx2"/>
                </a:solidFill>
                <a:cs typeface="B Narm" panose="00000400000000000000" pitchFamily="2" charset="-78"/>
              </a:rPr>
              <a:t> </a:t>
            </a:r>
            <a:r>
              <a:rPr lang="fa-IR" sz="2800" dirty="0">
                <a:solidFill>
                  <a:schemeClr val="tx2"/>
                </a:solidFill>
                <a:cs typeface="B Narm" panose="00000400000000000000" pitchFamily="2" charset="-78"/>
              </a:rPr>
              <a:t>کلینیکال کِی موتور </a:t>
            </a:r>
            <a:r>
              <a:rPr lang="fa-IR" sz="2800" dirty="0">
                <a:solidFill>
                  <a:schemeClr val="tx2"/>
                </a:solidFill>
                <a:cs typeface="B Narm" panose="00000400000000000000" pitchFamily="2" charset="-78"/>
              </a:rPr>
              <a:t>جستجوی بالینی هوشمند، که شامل کتاب، مجلات، تصویر، مولتی مدیا، اطلاعات دارویی و .. </a:t>
            </a:r>
            <a:r>
              <a:rPr lang="fa-IR" sz="2800" dirty="0">
                <a:solidFill>
                  <a:schemeClr val="tx2"/>
                </a:solidFill>
                <a:cs typeface="B Narm" panose="00000400000000000000" pitchFamily="2" charset="-78"/>
              </a:rPr>
              <a:t>است بگونه </a:t>
            </a:r>
            <a:r>
              <a:rPr lang="fa-IR" sz="2800" dirty="0">
                <a:solidFill>
                  <a:schemeClr val="tx2"/>
                </a:solidFill>
                <a:cs typeface="B Narm" panose="00000400000000000000" pitchFamily="2" charset="-78"/>
              </a:rPr>
              <a:t>ای طراحی شده است که توان پاسخگویی به ۳ نیاز کلیدی پزشکان، جامعیت، اعتماد و سرعت را به صورت همزمان در خود داشته باشد.</a:t>
            </a:r>
            <a:endParaRPr lang="en-US" sz="2800" dirty="0">
              <a:solidFill>
                <a:schemeClr val="tx2"/>
              </a:solidFill>
              <a:cs typeface="B Narm" panose="00000400000000000000" pitchFamily="2" charset="-78"/>
            </a:endParaRPr>
          </a:p>
        </p:txBody>
      </p:sp>
    </p:spTree>
    <p:extLst>
      <p:ext uri="{BB962C8B-B14F-4D97-AF65-F5344CB8AC3E}">
        <p14:creationId xmlns:p14="http://schemas.microsoft.com/office/powerpoint/2010/main" val="1528223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181600"/>
          </a:xfrm>
        </p:spPr>
        <p:txBody>
          <a:bodyPr>
            <a:normAutofit/>
          </a:bodyPr>
          <a:lstStyle/>
          <a:p>
            <a:pPr algn="ctr" rtl="1">
              <a:lnSpc>
                <a:spcPct val="115000"/>
              </a:lnSpc>
              <a:spcAft>
                <a:spcPts val="1000"/>
              </a:spcAft>
            </a:pPr>
            <a:r>
              <a:rPr lang="fa-IR" sz="2000" b="1" dirty="0">
                <a:solidFill>
                  <a:srgbClr val="FF0000"/>
                </a:solidFill>
                <a:latin typeface="Times New Roman"/>
                <a:ea typeface="Times New Roman"/>
                <a:cs typeface="B Titr"/>
              </a:rPr>
              <a:t>نحوه جستجوی مولتی مدیا در سایت کلینیکال کی</a:t>
            </a:r>
            <a:endParaRPr lang="en-US" sz="1800" dirty="0">
              <a:solidFill>
                <a:srgbClr val="FF0000"/>
              </a:solidFill>
              <a:latin typeface="Calibri"/>
              <a:ea typeface="Calibri"/>
              <a:cs typeface="Arial"/>
            </a:endParaRPr>
          </a:p>
          <a:p>
            <a:pPr algn="r" rtl="1">
              <a:lnSpc>
                <a:spcPct val="200000"/>
              </a:lnSpc>
              <a:spcAft>
                <a:spcPts val="1000"/>
              </a:spcAft>
              <a:buFont typeface="Wingdings" panose="05000000000000000000" pitchFamily="2" charset="2"/>
              <a:buChar char="q"/>
            </a:pPr>
            <a:r>
              <a:rPr lang="fa-IR" sz="1800" b="1" dirty="0">
                <a:solidFill>
                  <a:schemeClr val="tx2">
                    <a:lumMod val="75000"/>
                  </a:schemeClr>
                </a:solidFill>
                <a:latin typeface="Times New Roman"/>
                <a:ea typeface="Times New Roman"/>
                <a:cs typeface="B Badr" panose="00000400000000000000" pitchFamily="2" charset="-78"/>
              </a:rPr>
              <a:t>جهت جستجوی تصاویر و ویدئوهای مورد نیاز، عنوان را بر روی مولتی مدیا قرار داده و کلمه مورد جستجو را در کادر جستجو تایپ کنید</a:t>
            </a:r>
            <a:r>
              <a:rPr lang="fa-IR" sz="1800" b="1" dirty="0" smtClean="0">
                <a:solidFill>
                  <a:schemeClr val="tx2">
                    <a:lumMod val="75000"/>
                  </a:schemeClr>
                </a:solidFill>
                <a:latin typeface="Times New Roman"/>
                <a:ea typeface="Times New Roman"/>
                <a:cs typeface="B Badr" panose="00000400000000000000" pitchFamily="2" charset="-78"/>
              </a:rPr>
              <a:t>.</a:t>
            </a:r>
          </a:p>
          <a:p>
            <a:pPr lvl="0" algn="just" rtl="1">
              <a:lnSpc>
                <a:spcPct val="200000"/>
              </a:lnSpc>
              <a:spcAft>
                <a:spcPts val="1000"/>
              </a:spcAft>
              <a:buFont typeface="Wingdings" panose="05000000000000000000" pitchFamily="2" charset="2"/>
              <a:buChar char="q"/>
            </a:pPr>
            <a:r>
              <a:rPr lang="fa-IR" sz="1800" b="1" dirty="0" smtClean="0">
                <a:solidFill>
                  <a:schemeClr val="tx2">
                    <a:lumMod val="75000"/>
                  </a:schemeClr>
                </a:solidFill>
                <a:latin typeface="Times New Roman"/>
                <a:ea typeface="Times New Roman"/>
                <a:cs typeface="B Badr" panose="00000400000000000000" pitchFamily="2" charset="-78"/>
              </a:rPr>
              <a:t>اگر </a:t>
            </a:r>
            <a:r>
              <a:rPr lang="fa-IR" sz="1800" b="1" dirty="0">
                <a:solidFill>
                  <a:schemeClr val="tx2">
                    <a:lumMod val="75000"/>
                  </a:schemeClr>
                </a:solidFill>
                <a:latin typeface="Times New Roman"/>
                <a:ea typeface="Times New Roman"/>
                <a:cs typeface="B Badr" panose="00000400000000000000" pitchFamily="2" charset="-78"/>
              </a:rPr>
              <a:t>مایل به دیدن تصاویر هستید تیک کنار ویدئو را بردارید تا فقط تصاویر نشان داده شوند و اگر ویدیوها را می خواهید ببینید تیک کنار تصاویر را بردارید تا فقط ویدئوها نشان داده شوند. کلینیکال کی لینکی برای دانلود ویدیوها نمی دهد ولی برای دسترسی های بعدی به شما اجازه ذخیره ویدئو در پروفایل خودتان را خواهد داد.</a:t>
            </a:r>
            <a:endParaRPr lang="en-US" sz="1800" b="1" dirty="0">
              <a:solidFill>
                <a:schemeClr val="tx2">
                  <a:lumMod val="75000"/>
                </a:schemeClr>
              </a:solidFill>
              <a:latin typeface="Calibri"/>
              <a:ea typeface="Calibri"/>
              <a:cs typeface="B Badr" panose="00000400000000000000" pitchFamily="2" charset="-78"/>
            </a:endParaRPr>
          </a:p>
          <a:p>
            <a:pPr lvl="0" algn="r" rtl="1">
              <a:lnSpc>
                <a:spcPct val="200000"/>
              </a:lnSpc>
              <a:spcAft>
                <a:spcPts val="1000"/>
              </a:spcAft>
              <a:buFont typeface="Wingdings" panose="05000000000000000000" pitchFamily="2" charset="2"/>
              <a:buChar char="q"/>
            </a:pPr>
            <a:r>
              <a:rPr lang="en-US" sz="1800" b="1" dirty="0">
                <a:solidFill>
                  <a:schemeClr val="tx2">
                    <a:lumMod val="75000"/>
                  </a:schemeClr>
                </a:solidFill>
                <a:latin typeface="Times New Roman"/>
                <a:ea typeface="Times New Roman"/>
                <a:cs typeface="B Badr" panose="00000400000000000000" pitchFamily="2" charset="-78"/>
              </a:rPr>
              <a:t> </a:t>
            </a:r>
            <a:r>
              <a:rPr lang="fa-IR" sz="1800" b="1" dirty="0" smtClean="0">
                <a:solidFill>
                  <a:schemeClr val="tx2">
                    <a:lumMod val="75000"/>
                  </a:schemeClr>
                </a:solidFill>
                <a:latin typeface="Times New Roman"/>
                <a:ea typeface="Times New Roman"/>
                <a:cs typeface="B Badr" panose="00000400000000000000" pitchFamily="2" charset="-78"/>
              </a:rPr>
              <a:t>نمایش </a:t>
            </a:r>
            <a:r>
              <a:rPr lang="fa-IR" sz="1800" b="1" dirty="0">
                <a:solidFill>
                  <a:schemeClr val="tx2">
                    <a:lumMod val="75000"/>
                  </a:schemeClr>
                </a:solidFill>
                <a:latin typeface="Times New Roman"/>
                <a:ea typeface="Times New Roman"/>
                <a:cs typeface="B Badr" panose="00000400000000000000" pitchFamily="2" charset="-78"/>
              </a:rPr>
              <a:t>ویدیو در کلینیکال کی با کلیک کردن بر روی ویدیوی مورد نظر</a:t>
            </a:r>
            <a:endParaRPr lang="en-US" sz="1800" b="1" dirty="0">
              <a:solidFill>
                <a:schemeClr val="tx2">
                  <a:lumMod val="75000"/>
                </a:schemeClr>
              </a:solidFill>
              <a:latin typeface="Calibri"/>
              <a:ea typeface="Calibri"/>
              <a:cs typeface="B Badr" panose="00000400000000000000" pitchFamily="2" charset="-78"/>
            </a:endParaRPr>
          </a:p>
          <a:p>
            <a:endParaRPr lang="en-US" dirty="0">
              <a:solidFill>
                <a:schemeClr val="tx2">
                  <a:lumMod val="75000"/>
                </a:schemeClr>
              </a:solidFill>
            </a:endParaRPr>
          </a:p>
        </p:txBody>
      </p:sp>
    </p:spTree>
    <p:extLst>
      <p:ext uri="{BB962C8B-B14F-4D97-AF65-F5344CB8AC3E}">
        <p14:creationId xmlns:p14="http://schemas.microsoft.com/office/powerpoint/2010/main" val="3886924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688" y="3255963"/>
            <a:ext cx="6826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66675"/>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6200" y="6240447"/>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545" y="3886200"/>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500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3999"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412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style>
          <a:lnRef idx="1">
            <a:schemeClr val="accent5"/>
          </a:lnRef>
          <a:fillRef idx="2">
            <a:schemeClr val="accent5"/>
          </a:fillRef>
          <a:effectRef idx="1">
            <a:schemeClr val="accent5"/>
          </a:effectRef>
          <a:fontRef idx="minor">
            <a:schemeClr val="dk1"/>
          </a:fontRef>
        </p:style>
        <p:txBody>
          <a:bodyPr/>
          <a:lstStyle/>
          <a:p>
            <a:pPr algn="r" rtl="1">
              <a:lnSpc>
                <a:spcPct val="115000"/>
              </a:lnSpc>
              <a:spcAft>
                <a:spcPts val="1000"/>
              </a:spcAft>
            </a:pPr>
            <a:r>
              <a:rPr lang="fa-IR" sz="1800" dirty="0">
                <a:effectLst/>
                <a:latin typeface="Times New Roman"/>
                <a:ea typeface="Times New Roman"/>
                <a:cs typeface="B Nazanin"/>
              </a:rPr>
              <a:t>برای درست کردن اسلاید می توان چند عکس را با زدن تیک در مربع کنار آنها انتخاب کرده و گزینه </a:t>
            </a:r>
            <a:r>
              <a:rPr lang="en-US" sz="1800" dirty="0">
                <a:effectLst/>
                <a:latin typeface="Times New Roman"/>
                <a:ea typeface="Times New Roman"/>
                <a:cs typeface="B Nazanin"/>
              </a:rPr>
              <a:t>Add to Presentation </a:t>
            </a:r>
            <a:r>
              <a:rPr lang="fa-IR" sz="1800" dirty="0">
                <a:effectLst/>
                <a:latin typeface="Times New Roman"/>
                <a:ea typeface="Times New Roman"/>
                <a:cs typeface="B Nazanin"/>
              </a:rPr>
              <a:t> را از بالا بزنیم</a:t>
            </a:r>
            <a:r>
              <a:rPr lang="fa-IR" sz="1800" dirty="0">
                <a:effectLst/>
                <a:latin typeface="Calibri"/>
                <a:ea typeface="Times New Roman"/>
                <a:cs typeface="Times New Roman"/>
              </a:rPr>
              <a:t> </a:t>
            </a:r>
            <a:r>
              <a:rPr lang="fa-IR" sz="1800" dirty="0">
                <a:effectLst/>
                <a:latin typeface="Times New Roman"/>
                <a:ea typeface="Times New Roman"/>
                <a:cs typeface="B Nazanin"/>
              </a:rPr>
              <a:t>( به این منظور ابتدا باید </a:t>
            </a:r>
            <a:r>
              <a:rPr lang="en-US" sz="1800" dirty="0">
                <a:effectLst/>
                <a:latin typeface="Times New Roman"/>
                <a:ea typeface="Times New Roman"/>
                <a:cs typeface="B Nazanin"/>
              </a:rPr>
              <a:t>Login</a:t>
            </a:r>
            <a:r>
              <a:rPr lang="fa-IR" sz="1800" dirty="0">
                <a:effectLst/>
                <a:latin typeface="Times New Roman"/>
                <a:ea typeface="Times New Roman"/>
                <a:cs typeface="B Nazanin"/>
              </a:rPr>
              <a:t> شوید)</a:t>
            </a:r>
            <a:r>
              <a:rPr lang="en-US" sz="1400" dirty="0">
                <a:effectLst/>
                <a:latin typeface="Calibri"/>
                <a:ea typeface="Calibri"/>
                <a:cs typeface="Arial"/>
              </a:rPr>
              <a:t/>
            </a:r>
            <a:br>
              <a:rPr lang="en-US" sz="1400" dirty="0">
                <a:effectLst/>
                <a:latin typeface="Calibri"/>
                <a:ea typeface="Calibri"/>
                <a:cs typeface="Arial"/>
              </a:rPr>
            </a:br>
            <a:endParaRPr lang="en-US" sz="14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1" y="1776846"/>
            <a:ext cx="9057409" cy="508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86591" y="3200400"/>
            <a:ext cx="324889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45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12" y="2066059"/>
            <a:ext cx="8001000" cy="4381500"/>
          </a:xfrm>
          <a:prstGeom prst="rect">
            <a:avLst/>
          </a:prstGeom>
        </p:spPr>
      </p:pic>
      <p:sp>
        <p:nvSpPr>
          <p:cNvPr id="5" name="Title 1"/>
          <p:cNvSpPr txBox="1">
            <a:spLocks/>
          </p:cNvSpPr>
          <p:nvPr/>
        </p:nvSpPr>
        <p:spPr>
          <a:xfrm>
            <a:off x="260023" y="228600"/>
            <a:ext cx="8579178" cy="16764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1" eaLnBrk="1" fontAlgn="auto" latinLnBrk="0" hangingPunct="1">
              <a:lnSpc>
                <a:spcPct val="200000"/>
              </a:lnSpc>
              <a:spcBef>
                <a:spcPct val="0"/>
              </a:spcBef>
              <a:spcAft>
                <a:spcPts val="0"/>
              </a:spcAft>
              <a:buClrTx/>
              <a:buSzTx/>
              <a:buFontTx/>
              <a:buNone/>
              <a:tabLst/>
              <a:defRPr/>
            </a:pPr>
            <a:r>
              <a:rPr kumimoji="0" lang="fa-IR" sz="2400" b="0" i="0" u="none" strike="noStrike" kern="1200" cap="none" spc="0" normalizeH="0" baseline="0" noProof="0" dirty="0" smtClean="0">
                <a:ln>
                  <a:noFill/>
                </a:ln>
                <a:solidFill>
                  <a:sysClr val="windowText" lastClr="000000">
                    <a:lumMod val="85000"/>
                    <a:lumOff val="15000"/>
                  </a:sysClr>
                </a:solidFill>
                <a:effectLst/>
                <a:uLnTx/>
                <a:uFillTx/>
                <a:latin typeface="Century Gothic" panose="020B0502020202020204"/>
                <a:cs typeface="B Titr" panose="00000700000000000000" pitchFamily="2" charset="-78"/>
              </a:rPr>
              <a:t>اگر خواهان اطلاعاتی در مورد پروسه جراحی باشیم میتوانیم از قسمت </a:t>
            </a:r>
          </a:p>
          <a:p>
            <a:pPr lvl="0" algn="ctr" rtl="1">
              <a:lnSpc>
                <a:spcPct val="200000"/>
              </a:lnSpc>
              <a:defRPr/>
            </a:pPr>
            <a:r>
              <a:rPr lang="en-US" sz="2400" dirty="0">
                <a:solidFill>
                  <a:sysClr val="windowText" lastClr="000000">
                    <a:lumMod val="85000"/>
                    <a:lumOff val="15000"/>
                  </a:sysClr>
                </a:solidFill>
                <a:cs typeface="B Titr" panose="00000700000000000000" pitchFamily="2" charset="-78"/>
              </a:rPr>
              <a:t>procedures consult </a:t>
            </a:r>
            <a:r>
              <a:rPr lang="fa-IR" sz="2400" dirty="0" smtClean="0">
                <a:solidFill>
                  <a:sysClr val="windowText" lastClr="000000">
                    <a:lumMod val="85000"/>
                    <a:lumOff val="15000"/>
                  </a:sysClr>
                </a:solidFill>
                <a:cs typeface="B Titr" panose="00000700000000000000" pitchFamily="2" charset="-78"/>
              </a:rPr>
              <a:t> </a:t>
            </a:r>
            <a:r>
              <a:rPr lang="fa-IR" sz="2400" dirty="0">
                <a:solidFill>
                  <a:sysClr val="windowText" lastClr="000000">
                    <a:lumMod val="85000"/>
                    <a:lumOff val="15000"/>
                  </a:sysClr>
                </a:solidFill>
                <a:cs typeface="B Titr" panose="00000700000000000000" pitchFamily="2" charset="-78"/>
              </a:rPr>
              <a:t>استفاده کنیم</a:t>
            </a:r>
            <a:endParaRPr lang="en-US" sz="2400" dirty="0">
              <a:solidFill>
                <a:sysClr val="windowText" lastClr="000000">
                  <a:lumMod val="85000"/>
                  <a:lumOff val="15000"/>
                </a:sysClr>
              </a:solidFill>
              <a:cs typeface="B Titr" panose="00000700000000000000" pitchFamily="2" charset="-78"/>
            </a:endParaRPr>
          </a:p>
          <a:p>
            <a:pPr lvl="0" algn="r" rtl="1">
              <a:lnSpc>
                <a:spcPct val="200000"/>
              </a:lnSpc>
            </a:pPr>
            <a:r>
              <a:rPr lang="fa-IR" sz="2400" dirty="0" smtClean="0">
                <a:solidFill>
                  <a:sysClr val="windowText" lastClr="000000">
                    <a:lumMod val="85000"/>
                    <a:lumOff val="15000"/>
                  </a:sysClr>
                </a:solidFill>
                <a:cs typeface="B Titr" panose="00000700000000000000" pitchFamily="2" charset="-78"/>
              </a:rPr>
              <a:t> </a:t>
            </a:r>
            <a:endParaRPr kumimoji="0" lang="fa-IR" sz="2400" b="0" i="0" u="none" strike="noStrike" kern="1200" cap="none" spc="0" normalizeH="0" baseline="0" noProof="0" dirty="0" smtClean="0">
              <a:ln>
                <a:noFill/>
              </a:ln>
              <a:solidFill>
                <a:sysClr val="windowText" lastClr="000000">
                  <a:lumMod val="85000"/>
                  <a:lumOff val="15000"/>
                </a:sysClr>
              </a:solidFill>
              <a:effectLst/>
              <a:uLnTx/>
              <a:uFillTx/>
              <a:latin typeface="Century Gothic" panose="020B0502020202020204"/>
              <a:cs typeface="B Titr" panose="00000700000000000000" pitchFamily="2" charset="-78"/>
            </a:endParaRPr>
          </a:p>
        </p:txBody>
      </p:sp>
    </p:spTree>
    <p:extLst>
      <p:ext uri="{BB962C8B-B14F-4D97-AF65-F5344CB8AC3E}">
        <p14:creationId xmlns:p14="http://schemas.microsoft.com/office/powerpoint/2010/main" val="1978887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21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88818" y="566410"/>
            <a:ext cx="76962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smtClean="0">
                <a:ln>
                  <a:noFill/>
                </a:ln>
                <a:solidFill>
                  <a:prstClr val="black">
                    <a:lumMod val="85000"/>
                    <a:lumOff val="15000"/>
                  </a:prstClr>
                </a:solidFill>
                <a:effectLst/>
                <a:uLnTx/>
                <a:uFillTx/>
                <a:latin typeface="Century Gothic" panose="020B0502020202020204"/>
                <a:cs typeface="Tahoma"/>
              </a:rPr>
              <a:t>به عنوان مثال می خواهیم در مورد جراحی</a:t>
            </a:r>
            <a:r>
              <a:rPr kumimoji="0" lang="en-US" sz="2800" b="1" i="0" u="none" strike="noStrike" kern="0" cap="none" spc="0" normalizeH="0" noProof="0" dirty="0" smtClean="0">
                <a:ln>
                  <a:noFill/>
                </a:ln>
                <a:solidFill>
                  <a:prstClr val="black">
                    <a:lumMod val="85000"/>
                    <a:lumOff val="15000"/>
                  </a:prstClr>
                </a:solidFill>
                <a:effectLst/>
                <a:uLnTx/>
                <a:uFillTx/>
                <a:latin typeface="Century Gothic" panose="020B0502020202020204"/>
                <a:cs typeface="Tahoma"/>
              </a:rPr>
              <a:t>heart</a:t>
            </a:r>
            <a:r>
              <a:rPr kumimoji="0" lang="en-US" sz="1800" b="0" i="0" u="none" strike="noStrike" kern="0" cap="none" spc="0" normalizeH="0" noProof="0" dirty="0" smtClean="0">
                <a:ln>
                  <a:noFill/>
                </a:ln>
                <a:solidFill>
                  <a:prstClr val="black">
                    <a:lumMod val="85000"/>
                    <a:lumOff val="15000"/>
                  </a:prstClr>
                </a:solidFill>
                <a:effectLst/>
                <a:uLnTx/>
                <a:uFillTx/>
                <a:latin typeface="Century Gothic" panose="020B0502020202020204"/>
                <a:cs typeface="Tahoma"/>
              </a:rPr>
              <a:t> </a:t>
            </a:r>
            <a:r>
              <a:rPr kumimoji="0" lang="fa-IR" sz="1800" b="0" i="0" u="none" strike="noStrike" kern="0" cap="none" spc="0" normalizeH="0" baseline="0" noProof="0" dirty="0" smtClean="0">
                <a:ln>
                  <a:noFill/>
                </a:ln>
                <a:solidFill>
                  <a:prstClr val="black">
                    <a:lumMod val="85000"/>
                    <a:lumOff val="15000"/>
                  </a:prstClr>
                </a:solidFill>
                <a:effectLst/>
                <a:uLnTx/>
                <a:uFillTx/>
                <a:latin typeface="Century Gothic" panose="020B0502020202020204"/>
                <a:cs typeface="Tahoma"/>
              </a:rPr>
              <a:t>اطلاعاتی به دست آوریم</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7035028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algn="just" rtl="1">
              <a:lnSpc>
                <a:spcPct val="150000"/>
              </a:lnSpc>
              <a:spcAft>
                <a:spcPts val="1000"/>
              </a:spcAft>
            </a:pPr>
            <a:r>
              <a:rPr lang="fa-IR" sz="1800" b="1" dirty="0">
                <a:solidFill>
                  <a:schemeClr val="tx2"/>
                </a:solidFill>
                <a:latin typeface="Times New Roman"/>
                <a:ea typeface="Times New Roman"/>
                <a:cs typeface="B Titr" panose="00000700000000000000" pitchFamily="2" charset="-78"/>
              </a:rPr>
              <a:t>کارآزمایی بالینی      </a:t>
            </a:r>
            <a:r>
              <a:rPr lang="en-US" sz="1800" b="1" dirty="0">
                <a:solidFill>
                  <a:schemeClr val="tx2"/>
                </a:solidFill>
                <a:latin typeface="Times New Roman"/>
                <a:ea typeface="Times New Roman"/>
                <a:cs typeface="B Titr" panose="00000700000000000000" pitchFamily="2" charset="-78"/>
              </a:rPr>
              <a:t>Clinical Trials</a:t>
            </a:r>
            <a:endParaRPr lang="en-US" sz="1800" dirty="0">
              <a:solidFill>
                <a:schemeClr val="tx2"/>
              </a:solidFill>
              <a:latin typeface="Calibri"/>
              <a:ea typeface="Calibri"/>
              <a:cs typeface="B Titr" panose="00000700000000000000" pitchFamily="2" charset="-78"/>
            </a:endParaRPr>
          </a:p>
          <a:p>
            <a:pPr algn="just" rtl="1">
              <a:lnSpc>
                <a:spcPct val="150000"/>
              </a:lnSpc>
              <a:spcAft>
                <a:spcPts val="1000"/>
              </a:spcAft>
            </a:pPr>
            <a:r>
              <a:rPr lang="fa-IR" sz="1800" dirty="0">
                <a:solidFill>
                  <a:schemeClr val="tx2"/>
                </a:solidFill>
                <a:latin typeface="Times New Roman"/>
                <a:ea typeface="Times New Roman"/>
                <a:cs typeface="B Titr" panose="00000700000000000000" pitchFamily="2" charset="-78"/>
              </a:rPr>
              <a:t>کارآزمایی بالینی یک مطالعه پزشکی به منظور ارزشیابی و مشاهده اثر یک مورد معین در سلامت فرد می باشد. ثبت کارآزمایی بالینی منجر به جلوگیری از انجام مطالعات تکراری می شود. برای جستجوی این موارد از قسمت </a:t>
            </a:r>
            <a:r>
              <a:rPr lang="en-US" sz="1800" dirty="0">
                <a:solidFill>
                  <a:schemeClr val="tx2"/>
                </a:solidFill>
                <a:latin typeface="Times New Roman"/>
                <a:ea typeface="Times New Roman"/>
                <a:cs typeface="B Titr" panose="00000700000000000000" pitchFamily="2" charset="-78"/>
              </a:rPr>
              <a:t>Clinical Trials </a:t>
            </a:r>
            <a:r>
              <a:rPr lang="fa-IR" sz="1800" dirty="0">
                <a:solidFill>
                  <a:schemeClr val="tx2"/>
                </a:solidFill>
                <a:latin typeface="Times New Roman"/>
                <a:ea typeface="Times New Roman"/>
                <a:cs typeface="B Titr" panose="00000700000000000000" pitchFamily="2" charset="-78"/>
              </a:rPr>
              <a:t> استفاده کرده ، کلمه یا عبارت مورد جستجو را در کادر جستجو درج می کنیم</a:t>
            </a:r>
            <a:r>
              <a:rPr lang="fa-IR" sz="1800" dirty="0">
                <a:solidFill>
                  <a:schemeClr val="tx2"/>
                </a:solidFill>
                <a:latin typeface="Calibri"/>
                <a:ea typeface="Times New Roman"/>
                <a:cs typeface="B Titr" panose="00000700000000000000" pitchFamily="2" charset="-78"/>
              </a:rPr>
              <a:t> </a:t>
            </a:r>
            <a:r>
              <a:rPr lang="fa-IR" sz="1800" dirty="0">
                <a:solidFill>
                  <a:schemeClr val="tx2"/>
                </a:solidFill>
                <a:latin typeface="Times New Roman"/>
                <a:ea typeface="Times New Roman"/>
                <a:cs typeface="B Titr" panose="00000700000000000000" pitchFamily="2" charset="-78"/>
              </a:rPr>
              <a:t>(برای مثال دیابت)</a:t>
            </a:r>
            <a:endParaRPr lang="en-US" sz="1800" dirty="0">
              <a:solidFill>
                <a:schemeClr val="tx2"/>
              </a:solidFill>
              <a:latin typeface="Calibri"/>
              <a:ea typeface="Calibri"/>
              <a:cs typeface="B Titr" panose="00000700000000000000" pitchFamily="2" charset="-78"/>
            </a:endParaRPr>
          </a:p>
          <a:p>
            <a:endParaRPr lang="en-US" sz="2000" dirty="0"/>
          </a:p>
        </p:txBody>
      </p:sp>
    </p:spTree>
    <p:extLst>
      <p:ext uri="{BB962C8B-B14F-4D97-AF65-F5344CB8AC3E}">
        <p14:creationId xmlns:p14="http://schemas.microsoft.com/office/powerpoint/2010/main" val="1756523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90600" y="2209800"/>
            <a:ext cx="4953000" cy="340093"/>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r" rtl="1">
              <a:lnSpc>
                <a:spcPct val="115000"/>
              </a:lnSpc>
              <a:spcAft>
                <a:spcPts val="1000"/>
              </a:spcAft>
            </a:pPr>
            <a:r>
              <a:rPr lang="fa-IR" sz="1400" dirty="0">
                <a:latin typeface="Times New Roman"/>
                <a:ea typeface="Times New Roman"/>
                <a:cs typeface="B Titr" panose="00000700000000000000" pitchFamily="2" charset="-78"/>
              </a:rPr>
              <a:t>برای دستیابی به اطلاعات مورد نظر بر روی نتایج بازیابی کلیک می کنیم:</a:t>
            </a:r>
            <a:endParaRPr lang="en-US" sz="1400" dirty="0">
              <a:effectLst/>
              <a:latin typeface="Calibri"/>
              <a:ea typeface="Calibri"/>
              <a:cs typeface="B Titr" panose="00000700000000000000" pitchFamily="2" charset="-78"/>
            </a:endParaRPr>
          </a:p>
        </p:txBody>
      </p:sp>
    </p:spTree>
    <p:extLst>
      <p:ext uri="{BB962C8B-B14F-4D97-AF65-F5344CB8AC3E}">
        <p14:creationId xmlns:p14="http://schemas.microsoft.com/office/powerpoint/2010/main" val="2568223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201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799" cy="670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117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5943600" cy="914400"/>
          </a:xfrm>
        </p:spPr>
        <p:txBody>
          <a:bodyPr/>
          <a:lstStyle/>
          <a:p>
            <a:r>
              <a:rPr lang="fa-IR" sz="2800" dirty="0">
                <a:cs typeface="B Titr" panose="00000700000000000000" pitchFamily="2" charset="-78"/>
              </a:rPr>
              <a:t>خصوصیات کلینیکال کی</a:t>
            </a:r>
            <a:endParaRPr lang="en-US" sz="2800" dirty="0">
              <a:cs typeface="B Titr" panose="00000700000000000000" pitchFamily="2" charset="-78"/>
            </a:endParaRPr>
          </a:p>
        </p:txBody>
      </p:sp>
      <p:sp>
        <p:nvSpPr>
          <p:cNvPr id="3" name="Content Placeholder 2"/>
          <p:cNvSpPr>
            <a:spLocks noGrp="1"/>
          </p:cNvSpPr>
          <p:nvPr>
            <p:ph idx="1"/>
          </p:nvPr>
        </p:nvSpPr>
        <p:spPr>
          <a:xfrm>
            <a:off x="152400" y="1524000"/>
            <a:ext cx="8763000" cy="4648200"/>
          </a:xfrm>
        </p:spPr>
        <p:txBody>
          <a:bodyPr>
            <a:normAutofit/>
          </a:bodyPr>
          <a:lstStyle/>
          <a:p>
            <a:pPr marL="0" indent="0" algn="r" rtl="1">
              <a:lnSpc>
                <a:spcPct val="160000"/>
              </a:lnSpc>
              <a:buNone/>
            </a:pPr>
            <a:r>
              <a:rPr lang="fa-IR" dirty="0">
                <a:solidFill>
                  <a:srgbClr val="FF0000"/>
                </a:solidFill>
                <a:cs typeface="B Narm" panose="00000400000000000000" pitchFamily="2" charset="-78"/>
              </a:rPr>
              <a:t>• </a:t>
            </a:r>
            <a:r>
              <a:rPr lang="fa-IR" dirty="0" smtClean="0">
                <a:solidFill>
                  <a:srgbClr val="FF0000"/>
                </a:solidFill>
                <a:cs typeface="B Narm" panose="00000400000000000000" pitchFamily="2" charset="-78"/>
              </a:rPr>
              <a:t>فراگیروجامع:</a:t>
            </a:r>
            <a:r>
              <a:rPr lang="fa-IR" dirty="0" smtClean="0">
                <a:solidFill>
                  <a:schemeClr val="tx2"/>
                </a:solidFill>
                <a:cs typeface="B Narm" panose="00000400000000000000" pitchFamily="2" charset="-78"/>
              </a:rPr>
              <a:t>به طورمداوم درحال به روزشدن است. ازاین رو همواره محتوای جدید ومعتبررا برای متخصصان پیشنهاد میکند</a:t>
            </a:r>
            <a:r>
              <a:rPr lang="fa-IR" dirty="0">
                <a:solidFill>
                  <a:schemeClr val="tx2"/>
                </a:solidFill>
                <a:cs typeface="B Narm" panose="00000400000000000000" pitchFamily="2" charset="-78"/>
              </a:rPr>
              <a:t>.</a:t>
            </a:r>
          </a:p>
          <a:p>
            <a:pPr marL="0" indent="0" algn="r" rtl="1">
              <a:lnSpc>
                <a:spcPct val="160000"/>
              </a:lnSpc>
              <a:buNone/>
            </a:pPr>
            <a:r>
              <a:rPr lang="fa-IR" dirty="0">
                <a:solidFill>
                  <a:srgbClr val="FF0000"/>
                </a:solidFill>
                <a:cs typeface="B Narm" panose="00000400000000000000" pitchFamily="2" charset="-78"/>
              </a:rPr>
              <a:t>•</a:t>
            </a:r>
            <a:r>
              <a:rPr lang="fa-IR" dirty="0" smtClean="0">
                <a:solidFill>
                  <a:srgbClr val="FF0000"/>
                </a:solidFill>
                <a:cs typeface="B Narm" panose="00000400000000000000" pitchFamily="2" charset="-78"/>
              </a:rPr>
              <a:t>راحت:</a:t>
            </a:r>
            <a:r>
              <a:rPr lang="fa-IR" dirty="0" smtClean="0">
                <a:solidFill>
                  <a:schemeClr val="tx2"/>
                </a:solidFill>
                <a:cs typeface="B Narm" panose="00000400000000000000" pitchFamily="2" charset="-78"/>
              </a:rPr>
              <a:t>چه درکناربیمارخودوچه درحال حرکت،</a:t>
            </a:r>
            <a:r>
              <a:rPr lang="en-US" dirty="0" smtClean="0">
                <a:solidFill>
                  <a:schemeClr val="tx2"/>
                </a:solidFill>
                <a:cs typeface="B Narm" panose="00000400000000000000" pitchFamily="2" charset="-78"/>
              </a:rPr>
              <a:t> </a:t>
            </a:r>
            <a:r>
              <a:rPr lang="fa-IR" dirty="0" smtClean="0">
                <a:solidFill>
                  <a:schemeClr val="tx2"/>
                </a:solidFill>
                <a:cs typeface="B Narm" panose="00000400000000000000" pitchFamily="2" charset="-78"/>
              </a:rPr>
              <a:t>به شمااجازه میدهد محتوای پزشکی را درهرحالت بیابید وبه اشتراک بگذارید</a:t>
            </a:r>
            <a:r>
              <a:rPr lang="fa-IR" dirty="0">
                <a:solidFill>
                  <a:schemeClr val="tx2"/>
                </a:solidFill>
                <a:cs typeface="B Narm" panose="00000400000000000000" pitchFamily="2" charset="-78"/>
              </a:rPr>
              <a:t>.</a:t>
            </a:r>
          </a:p>
          <a:p>
            <a:pPr marL="0" indent="0" algn="r" rtl="1">
              <a:lnSpc>
                <a:spcPct val="160000"/>
              </a:lnSpc>
              <a:buNone/>
            </a:pPr>
            <a:r>
              <a:rPr lang="fa-IR" dirty="0">
                <a:solidFill>
                  <a:srgbClr val="FF0000"/>
                </a:solidFill>
                <a:cs typeface="B Narm" panose="00000400000000000000" pitchFamily="2" charset="-78"/>
              </a:rPr>
              <a:t>•</a:t>
            </a:r>
            <a:r>
              <a:rPr lang="fa-IR" dirty="0" smtClean="0">
                <a:solidFill>
                  <a:srgbClr val="FF0000"/>
                </a:solidFill>
                <a:cs typeface="B Narm" panose="00000400000000000000" pitchFamily="2" charset="-78"/>
              </a:rPr>
              <a:t>سرعت در پاسخگویی</a:t>
            </a:r>
            <a:r>
              <a:rPr lang="fa-IR" dirty="0" smtClean="0">
                <a:solidFill>
                  <a:schemeClr val="tx2"/>
                </a:solidFill>
                <a:cs typeface="B Narm" panose="00000400000000000000" pitchFamily="2" charset="-78"/>
              </a:rPr>
              <a:t>:مرتبطترین پاسخ</a:t>
            </a:r>
            <a:r>
              <a:rPr lang="en-US" dirty="0" smtClean="0">
                <a:solidFill>
                  <a:schemeClr val="tx2"/>
                </a:solidFill>
                <a:cs typeface="B Narm" panose="00000400000000000000" pitchFamily="2" charset="-78"/>
              </a:rPr>
              <a:t> </a:t>
            </a:r>
            <a:r>
              <a:rPr lang="fa-IR" dirty="0" smtClean="0">
                <a:solidFill>
                  <a:schemeClr val="tx2"/>
                </a:solidFill>
                <a:cs typeface="B Narm" panose="00000400000000000000" pitchFamily="2" charset="-78"/>
              </a:rPr>
              <a:t>هارا در سریعترین زمان ممکن ارائه میکند</a:t>
            </a:r>
            <a:r>
              <a:rPr lang="fa-IR" dirty="0">
                <a:solidFill>
                  <a:schemeClr val="tx2"/>
                </a:solidFill>
                <a:cs typeface="B Narm" panose="00000400000000000000" pitchFamily="2" charset="-78"/>
              </a:rPr>
              <a:t>.</a:t>
            </a:r>
          </a:p>
          <a:p>
            <a:pPr marL="0" indent="0" algn="r" rtl="1">
              <a:lnSpc>
                <a:spcPct val="160000"/>
              </a:lnSpc>
              <a:buNone/>
            </a:pPr>
            <a:r>
              <a:rPr lang="fa-IR" dirty="0">
                <a:solidFill>
                  <a:srgbClr val="FF0000"/>
                </a:solidFill>
                <a:cs typeface="B Narm" panose="00000400000000000000" pitchFamily="2" charset="-78"/>
              </a:rPr>
              <a:t>•</a:t>
            </a:r>
            <a:r>
              <a:rPr lang="fa-IR" dirty="0" smtClean="0">
                <a:solidFill>
                  <a:srgbClr val="FF0000"/>
                </a:solidFill>
                <a:cs typeface="B Narm" panose="00000400000000000000" pitchFamily="2" charset="-78"/>
              </a:rPr>
              <a:t>قابلیت اعتماد</a:t>
            </a:r>
            <a:r>
              <a:rPr lang="fa-IR" dirty="0" smtClean="0">
                <a:solidFill>
                  <a:schemeClr val="tx2"/>
                </a:solidFill>
                <a:cs typeface="B Narm" panose="00000400000000000000" pitchFamily="2" charset="-78"/>
              </a:rPr>
              <a:t>: درسرتاسرجهان متخخصان پزشکی در</a:t>
            </a:r>
            <a:r>
              <a:rPr lang="en-US" dirty="0" smtClean="0">
                <a:solidFill>
                  <a:schemeClr val="tx2"/>
                </a:solidFill>
                <a:cs typeface="B Narm" panose="00000400000000000000" pitchFamily="2" charset="-78"/>
              </a:rPr>
              <a:t> </a:t>
            </a:r>
            <a:r>
              <a:rPr lang="fa-IR" dirty="0" smtClean="0">
                <a:solidFill>
                  <a:schemeClr val="tx2"/>
                </a:solidFill>
                <a:cs typeface="B Narm" panose="00000400000000000000" pitchFamily="2" charset="-78"/>
              </a:rPr>
              <a:t>تصمیم گیری های خود به</a:t>
            </a:r>
            <a:endParaRPr lang="fa-IR" dirty="0">
              <a:solidFill>
                <a:schemeClr val="tx2"/>
              </a:solidFill>
              <a:cs typeface="B Narm" panose="00000400000000000000" pitchFamily="2" charset="-78"/>
            </a:endParaRPr>
          </a:p>
          <a:p>
            <a:pPr marL="0" indent="0" algn="r" rtl="1">
              <a:lnSpc>
                <a:spcPct val="160000"/>
              </a:lnSpc>
              <a:buNone/>
            </a:pPr>
            <a:r>
              <a:rPr lang="fa-IR" dirty="0" smtClean="0">
                <a:solidFill>
                  <a:schemeClr val="tx2"/>
                </a:solidFill>
                <a:cs typeface="B Narm" panose="00000400000000000000" pitchFamily="2" charset="-78"/>
              </a:rPr>
              <a:t>گزینه های الزویراعتمادداشته وهمواره ازآن بهره می گیرند.</a:t>
            </a:r>
            <a:endParaRPr lang="en-US" dirty="0" smtClean="0">
              <a:solidFill>
                <a:schemeClr val="tx2"/>
              </a:solidFill>
              <a:cs typeface="B Narm" panose="00000400000000000000" pitchFamily="2" charset="-78"/>
            </a:endParaRPr>
          </a:p>
        </p:txBody>
      </p:sp>
    </p:spTree>
    <p:extLst>
      <p:ext uri="{BB962C8B-B14F-4D97-AF65-F5344CB8AC3E}">
        <p14:creationId xmlns:p14="http://schemas.microsoft.com/office/powerpoint/2010/main" val="717324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969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4487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077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064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58325" cy="6858000"/>
          </a:xfrm>
          <a:prstGeom prst="rect">
            <a:avLst/>
          </a:prstGeom>
          <a:solidFill>
            <a:srgbClr val="FFFF00"/>
          </a:solidFill>
          <a:ln>
            <a:noFill/>
          </a:ln>
          <a:extLst/>
        </p:spPr>
      </p:pic>
      <p:sp>
        <p:nvSpPr>
          <p:cNvPr id="2" name="TextBox 1"/>
          <p:cNvSpPr txBox="1"/>
          <p:nvPr/>
        </p:nvSpPr>
        <p:spPr>
          <a:xfrm>
            <a:off x="3660198" y="457200"/>
            <a:ext cx="5798127" cy="584775"/>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l" rtl="1"/>
            <a:r>
              <a:rPr lang="fa-IR" sz="3200" b="1" dirty="0" smtClean="0">
                <a:solidFill>
                  <a:schemeClr val="tx2">
                    <a:lumMod val="75000"/>
                  </a:schemeClr>
                </a:solidFill>
                <a:cs typeface="B Titr" panose="00000700000000000000" pitchFamily="2" charset="-78"/>
              </a:rPr>
              <a:t>مثال: جستجوی کتاب </a:t>
            </a:r>
            <a:r>
              <a:rPr lang="en-US" sz="3200" b="1" dirty="0" err="1" smtClean="0">
                <a:solidFill>
                  <a:schemeClr val="tx2">
                    <a:lumMod val="75000"/>
                  </a:schemeClr>
                </a:solidFill>
                <a:cs typeface="B Titr" panose="00000700000000000000" pitchFamily="2" charset="-78"/>
              </a:rPr>
              <a:t>braunwalds</a:t>
            </a:r>
            <a:endParaRPr lang="en-US" sz="3200" b="1" dirty="0">
              <a:solidFill>
                <a:schemeClr val="tx2">
                  <a:lumMod val="75000"/>
                </a:schemeClr>
              </a:solidFill>
              <a:cs typeface="B Titr" panose="00000700000000000000" pitchFamily="2" charset="-78"/>
            </a:endParaRPr>
          </a:p>
        </p:txBody>
      </p:sp>
    </p:spTree>
    <p:extLst>
      <p:ext uri="{BB962C8B-B14F-4D97-AF65-F5344CB8AC3E}">
        <p14:creationId xmlns:p14="http://schemas.microsoft.com/office/powerpoint/2010/main" val="2340544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701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7961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7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6188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763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346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319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067799"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549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370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38200"/>
          </a:xfrm>
        </p:spPr>
        <p:txBody>
          <a:bodyPr/>
          <a:lstStyle/>
          <a:p>
            <a:r>
              <a:rPr lang="fa-IR" sz="2800" dirty="0" smtClean="0">
                <a:cs typeface="B Titr" panose="00000700000000000000" pitchFamily="2" charset="-78"/>
              </a:rPr>
              <a:t>مزایای استفاده از کلینیکال کی در بیمارستان توسط پزشکان</a:t>
            </a:r>
            <a:endParaRPr lang="en-US" sz="2800" dirty="0">
              <a:cs typeface="B Titr" panose="00000700000000000000" pitchFamily="2" charset="-78"/>
            </a:endParaRPr>
          </a:p>
        </p:txBody>
      </p:sp>
      <p:sp>
        <p:nvSpPr>
          <p:cNvPr id="3" name="Content Placeholder 2"/>
          <p:cNvSpPr>
            <a:spLocks noGrp="1"/>
          </p:cNvSpPr>
          <p:nvPr>
            <p:ph idx="1"/>
          </p:nvPr>
        </p:nvSpPr>
        <p:spPr>
          <a:xfrm>
            <a:off x="381000" y="1447800"/>
            <a:ext cx="8229600" cy="4525963"/>
          </a:xfrm>
        </p:spPr>
        <p:txBody>
          <a:bodyPr/>
          <a:lstStyle/>
          <a:p>
            <a:pPr>
              <a:lnSpc>
                <a:spcPct val="250000"/>
              </a:lnSpc>
              <a:buFont typeface="Wingdings" panose="05000000000000000000" pitchFamily="2" charset="2"/>
              <a:buChar char="Ø"/>
            </a:pPr>
            <a:r>
              <a:rPr lang="en-US" b="1" dirty="0" smtClean="0">
                <a:solidFill>
                  <a:schemeClr val="tx2"/>
                </a:solidFill>
                <a:cs typeface="B Titr" panose="00000700000000000000" pitchFamily="2" charset="-78"/>
              </a:rPr>
              <a:t>Efficiency</a:t>
            </a:r>
            <a:endParaRPr lang="fa-IR" b="1" dirty="0" smtClean="0">
              <a:solidFill>
                <a:schemeClr val="tx2"/>
              </a:solidFill>
              <a:cs typeface="B Titr" panose="00000700000000000000" pitchFamily="2" charset="-78"/>
            </a:endParaRPr>
          </a:p>
          <a:p>
            <a:pPr>
              <a:lnSpc>
                <a:spcPct val="250000"/>
              </a:lnSpc>
              <a:buFont typeface="Wingdings" panose="05000000000000000000" pitchFamily="2" charset="2"/>
              <a:buChar char="Ø"/>
            </a:pPr>
            <a:r>
              <a:rPr lang="en-US" b="1" dirty="0" smtClean="0">
                <a:solidFill>
                  <a:schemeClr val="tx2"/>
                </a:solidFill>
                <a:cs typeface="B Titr" panose="00000700000000000000" pitchFamily="2" charset="-78"/>
              </a:rPr>
              <a:t>Quality</a:t>
            </a:r>
            <a:endParaRPr lang="en-US" b="1" dirty="0">
              <a:solidFill>
                <a:schemeClr val="tx2"/>
              </a:solidFill>
              <a:cs typeface="B Titr" panose="00000700000000000000" pitchFamily="2" charset="-78"/>
            </a:endParaRPr>
          </a:p>
          <a:p>
            <a:pPr>
              <a:lnSpc>
                <a:spcPct val="250000"/>
              </a:lnSpc>
              <a:buFont typeface="Wingdings" panose="05000000000000000000" pitchFamily="2" charset="2"/>
              <a:buChar char="Ø"/>
            </a:pPr>
            <a:r>
              <a:rPr lang="en-US" b="1" dirty="0">
                <a:solidFill>
                  <a:schemeClr val="tx2"/>
                </a:solidFill>
                <a:cs typeface="B Titr" panose="00000700000000000000" pitchFamily="2" charset="-78"/>
              </a:rPr>
              <a:t>keep </a:t>
            </a:r>
            <a:r>
              <a:rPr lang="en-US" b="1" dirty="0" smtClean="0">
                <a:solidFill>
                  <a:schemeClr val="tx2"/>
                </a:solidFill>
                <a:cs typeface="B Titr" panose="00000700000000000000" pitchFamily="2" charset="-78"/>
              </a:rPr>
              <a:t>current</a:t>
            </a:r>
            <a:endParaRPr lang="fa-IR" b="1" dirty="0" smtClean="0">
              <a:solidFill>
                <a:schemeClr val="tx2"/>
              </a:solidFill>
              <a:cs typeface="B Titr" panose="00000700000000000000" pitchFamily="2" charset="-78"/>
            </a:endParaRPr>
          </a:p>
          <a:p>
            <a:pPr>
              <a:lnSpc>
                <a:spcPct val="250000"/>
              </a:lnSpc>
              <a:buFont typeface="Wingdings" panose="05000000000000000000" pitchFamily="2" charset="2"/>
              <a:buChar char="Ø"/>
            </a:pPr>
            <a:r>
              <a:rPr lang="en-US" b="1" dirty="0">
                <a:solidFill>
                  <a:schemeClr val="tx2"/>
                </a:solidFill>
                <a:cs typeface="B Titr" panose="00000700000000000000" pitchFamily="2" charset="-78"/>
              </a:rPr>
              <a:t>accessibility</a:t>
            </a:r>
            <a:endParaRPr lang="fa-IR" b="1" dirty="0" smtClean="0">
              <a:solidFill>
                <a:schemeClr val="tx2"/>
              </a:solidFill>
              <a:cs typeface="B Titr" panose="00000700000000000000" pitchFamily="2" charset="-78"/>
            </a:endParaRPr>
          </a:p>
        </p:txBody>
      </p:sp>
      <p:sp>
        <p:nvSpPr>
          <p:cNvPr id="5" name="TextBox 4"/>
          <p:cNvSpPr txBox="1"/>
          <p:nvPr/>
        </p:nvSpPr>
        <p:spPr>
          <a:xfrm>
            <a:off x="5029200" y="2096093"/>
            <a:ext cx="3505200" cy="2739211"/>
          </a:xfrm>
          <a:prstGeom prst="rect">
            <a:avLst/>
          </a:prstGeom>
          <a:noFill/>
        </p:spPr>
        <p:txBody>
          <a:bodyPr wrap="square" rtlCol="0">
            <a:spAutoFit/>
          </a:bodyPr>
          <a:lstStyle/>
          <a:p>
            <a:pPr marL="571500" lvl="0" indent="-571500" algn="r" rtl="1">
              <a:lnSpc>
                <a:spcPct val="200000"/>
              </a:lnSpc>
              <a:spcBef>
                <a:spcPct val="20000"/>
              </a:spcBef>
              <a:buFont typeface="Wingdings" panose="05000000000000000000" pitchFamily="2" charset="2"/>
              <a:buChar char="Ø"/>
            </a:pPr>
            <a:r>
              <a:rPr lang="fa-IR" sz="2000" b="1" dirty="0" smtClean="0">
                <a:solidFill>
                  <a:schemeClr val="tx2"/>
                </a:solidFill>
                <a:latin typeface="Century Gothic"/>
                <a:cs typeface="B Titr" panose="00000700000000000000" pitchFamily="2" charset="-78"/>
              </a:rPr>
              <a:t>هزینه </a:t>
            </a:r>
            <a:r>
              <a:rPr lang="fa-IR" sz="2000" b="1" dirty="0">
                <a:solidFill>
                  <a:schemeClr val="tx2"/>
                </a:solidFill>
                <a:latin typeface="Century Gothic"/>
                <a:cs typeface="B Titr" panose="00000700000000000000" pitchFamily="2" charset="-78"/>
              </a:rPr>
              <a:t>کم تر</a:t>
            </a:r>
          </a:p>
          <a:p>
            <a:pPr marL="457200" lvl="0" indent="-457200" algn="r" rtl="1">
              <a:lnSpc>
                <a:spcPct val="200000"/>
              </a:lnSpc>
              <a:spcBef>
                <a:spcPct val="20000"/>
              </a:spcBef>
              <a:buFont typeface="Wingdings" panose="05000000000000000000" pitchFamily="2" charset="2"/>
              <a:buChar char="Ø"/>
            </a:pPr>
            <a:r>
              <a:rPr lang="fa-IR" sz="2000" b="1" dirty="0">
                <a:solidFill>
                  <a:schemeClr val="tx2"/>
                </a:solidFill>
                <a:latin typeface="Century Gothic"/>
                <a:cs typeface="B Titr" panose="00000700000000000000" pitchFamily="2" charset="-78"/>
              </a:rPr>
              <a:t>وقت</a:t>
            </a:r>
          </a:p>
          <a:p>
            <a:pPr marL="457200" lvl="0" indent="-457200" algn="r" rtl="1">
              <a:lnSpc>
                <a:spcPct val="200000"/>
              </a:lnSpc>
              <a:spcBef>
                <a:spcPct val="20000"/>
              </a:spcBef>
              <a:buFont typeface="Wingdings" panose="05000000000000000000" pitchFamily="2" charset="2"/>
              <a:buChar char="Ø"/>
            </a:pPr>
            <a:r>
              <a:rPr lang="fa-IR" sz="2000" b="1" dirty="0">
                <a:solidFill>
                  <a:schemeClr val="tx2"/>
                </a:solidFill>
                <a:latin typeface="Century Gothic"/>
                <a:cs typeface="B Titr" panose="00000700000000000000" pitchFamily="2" charset="-78"/>
              </a:rPr>
              <a:t>ارزشیابی </a:t>
            </a:r>
          </a:p>
          <a:p>
            <a:pPr marL="457200" lvl="0" indent="-457200" algn="r" rtl="1">
              <a:lnSpc>
                <a:spcPct val="200000"/>
              </a:lnSpc>
              <a:spcBef>
                <a:spcPct val="20000"/>
              </a:spcBef>
              <a:buFont typeface="Wingdings" panose="05000000000000000000" pitchFamily="2" charset="2"/>
              <a:buChar char="Ø"/>
            </a:pPr>
            <a:r>
              <a:rPr lang="fa-IR" sz="2000" b="1" dirty="0">
                <a:solidFill>
                  <a:schemeClr val="tx2"/>
                </a:solidFill>
                <a:latin typeface="Century Gothic"/>
                <a:cs typeface="B Titr" panose="00000700000000000000" pitchFamily="2" charset="-78"/>
              </a:rPr>
              <a:t>افرا د با هوش و به روزتری</a:t>
            </a:r>
            <a:endParaRPr lang="en-US" sz="2000" b="1" dirty="0">
              <a:solidFill>
                <a:schemeClr val="tx2"/>
              </a:solidFill>
              <a:latin typeface="Century Gothic"/>
              <a:cs typeface="B Titr" panose="00000700000000000000" pitchFamily="2" charset="-78"/>
            </a:endParaRPr>
          </a:p>
        </p:txBody>
      </p:sp>
      <p:sp>
        <p:nvSpPr>
          <p:cNvPr id="6" name="Right Arrow 5"/>
          <p:cNvSpPr/>
          <p:nvPr/>
        </p:nvSpPr>
        <p:spPr>
          <a:xfrm>
            <a:off x="3429000" y="2703698"/>
            <a:ext cx="1981200" cy="125870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659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3941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237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C:\Users\ketabkhaneh\Desktop\New folder (6)\wallpaper-896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8987" y="-15240"/>
            <a:ext cx="9542987" cy="6984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2895600"/>
            <a:ext cx="5181600" cy="584775"/>
          </a:xfrm>
          <a:prstGeom prst="rect">
            <a:avLst/>
          </a:prstGeom>
          <a:noFill/>
        </p:spPr>
        <p:txBody>
          <a:bodyPr wrap="square" rtlCol="0">
            <a:spAutoFit/>
          </a:bodyPr>
          <a:lstStyle/>
          <a:p>
            <a:pPr lvl="0" algn="ctr"/>
            <a:r>
              <a:rPr lang="fa-IR" sz="3200" b="1" dirty="0">
                <a:solidFill>
                  <a:prstClr val="black"/>
                </a:solidFill>
                <a:latin typeface="Arabic Typesetting" panose="03020402040406030203" pitchFamily="66" charset="-78"/>
                <a:cs typeface="B Titr" panose="00000700000000000000" pitchFamily="2" charset="-78"/>
              </a:rPr>
              <a:t>با تشکر از توجه شما</a:t>
            </a:r>
            <a:endParaRPr lang="en-US" sz="3200" b="1" dirty="0">
              <a:solidFill>
                <a:prstClr val="black"/>
              </a:solidFill>
              <a:latin typeface="Arabic Typesetting" panose="03020402040406030203" pitchFamily="66" charset="-78"/>
              <a:cs typeface="B Titr" panose="00000700000000000000" pitchFamily="2" charset="-78"/>
            </a:endParaRPr>
          </a:p>
        </p:txBody>
      </p:sp>
    </p:spTree>
    <p:extLst>
      <p:ext uri="{BB962C8B-B14F-4D97-AF65-F5344CB8AC3E}">
        <p14:creationId xmlns:p14="http://schemas.microsoft.com/office/powerpoint/2010/main" val="2772165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533400"/>
          </a:xfrm>
        </p:spPr>
        <p:txBody>
          <a:bodyPr/>
          <a:lstStyle/>
          <a:p>
            <a:r>
              <a:rPr lang="fa-IR" sz="2400" dirty="0" smtClean="0">
                <a:cs typeface="B Titr" panose="00000700000000000000" pitchFamily="2" charset="-78"/>
              </a:rPr>
              <a:t>محتوی کلینیکال کی</a:t>
            </a:r>
            <a:endParaRPr lang="en-US" sz="2400" dirty="0">
              <a:cs typeface="B Titr" panose="00000700000000000000" pitchFamily="2" charset="-78"/>
            </a:endParaRPr>
          </a:p>
        </p:txBody>
      </p:sp>
      <p:sp>
        <p:nvSpPr>
          <p:cNvPr id="3" name="Content Placeholder 2"/>
          <p:cNvSpPr>
            <a:spLocks noGrp="1"/>
          </p:cNvSpPr>
          <p:nvPr>
            <p:ph idx="1"/>
          </p:nvPr>
        </p:nvSpPr>
        <p:spPr>
          <a:xfrm>
            <a:off x="381000" y="990600"/>
            <a:ext cx="8229600" cy="4678363"/>
          </a:xfrm>
        </p:spPr>
        <p:txBody>
          <a:bodyPr>
            <a:normAutofit fontScale="92500" lnSpcReduction="10000"/>
          </a:bodyPr>
          <a:lstStyle/>
          <a:p>
            <a:pPr marL="0" indent="0" algn="r" defTabSz="457200" rtl="1">
              <a:lnSpc>
                <a:spcPct val="150000"/>
              </a:lnSpc>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این مجموعه حاوی :</a:t>
            </a:r>
          </a:p>
          <a:p>
            <a:pPr marL="0" indent="0" algn="r" defTabSz="457200" rtl="1">
              <a:lnSpc>
                <a:spcPct val="150000"/>
              </a:lnSpc>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بیش از </a:t>
            </a:r>
            <a:r>
              <a:rPr lang="fa-IR" sz="1500" dirty="0" smtClean="0">
                <a:solidFill>
                  <a:schemeClr val="tx2"/>
                </a:solidFill>
                <a:cs typeface="B Titr" panose="00000700000000000000" pitchFamily="2" charset="-78"/>
              </a:rPr>
              <a:t>850 </a:t>
            </a:r>
            <a:r>
              <a:rPr lang="fa-IR" sz="1500" dirty="0">
                <a:solidFill>
                  <a:schemeClr val="tx2"/>
                </a:solidFill>
                <a:cs typeface="B Titr" panose="00000700000000000000" pitchFamily="2" charset="-78"/>
              </a:rPr>
              <a:t>عنوان مجله پزشکی و جراحی از انتشارات </a:t>
            </a:r>
            <a:r>
              <a:rPr lang="en-US" sz="1500" b="1" i="1" dirty="0" smtClean="0">
                <a:solidFill>
                  <a:schemeClr val="tx2"/>
                </a:solidFill>
                <a:cs typeface="B Titr" panose="00000700000000000000" pitchFamily="2" charset="-78"/>
              </a:rPr>
              <a:t>Elsevier</a:t>
            </a:r>
            <a:r>
              <a:rPr lang="fa-IR" sz="1500" b="1" i="1" dirty="0" smtClean="0">
                <a:solidFill>
                  <a:schemeClr val="tx2"/>
                </a:solidFill>
                <a:cs typeface="B Titr" panose="00000700000000000000" pitchFamily="2" charset="-78"/>
              </a:rPr>
              <a:t> </a:t>
            </a:r>
            <a:r>
              <a:rPr lang="en-US" sz="1500" b="1" i="1" dirty="0" smtClean="0">
                <a:solidFill>
                  <a:schemeClr val="tx2"/>
                </a:solidFill>
                <a:cs typeface="B Titr" panose="00000700000000000000" pitchFamily="2" charset="-78"/>
              </a:rPr>
              <a:t> </a:t>
            </a:r>
            <a:r>
              <a:rPr lang="fa-IR" sz="1500" b="1" i="1" dirty="0" smtClean="0">
                <a:solidFill>
                  <a:schemeClr val="tx2"/>
                </a:solidFill>
                <a:cs typeface="B Titr" panose="00000700000000000000" pitchFamily="2" charset="-78"/>
              </a:rPr>
              <a:t> از 2007 به بعد</a:t>
            </a:r>
            <a:endParaRPr lang="en-US" sz="1500" b="1" i="1" dirty="0">
              <a:solidFill>
                <a:schemeClr val="tx2"/>
              </a:solidFill>
              <a:cs typeface="B Titr" panose="00000700000000000000" pitchFamily="2" charset="-78"/>
            </a:endParaRPr>
          </a:p>
          <a:p>
            <a:pPr marL="0" indent="0" algn="r" defTabSz="457200" rtl="1">
              <a:lnSpc>
                <a:spcPct val="150000"/>
              </a:lnSpc>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بیش از 1100 عنوان کتب مرجع پزشکی و جراحی</a:t>
            </a:r>
          </a:p>
          <a:p>
            <a:pPr marL="0" indent="0" algn="r" defTabSz="457200" rtl="1">
              <a:lnSpc>
                <a:spcPct val="150000"/>
              </a:lnSpc>
              <a:spcBef>
                <a:spcPts val="1000"/>
              </a:spcBef>
              <a:buClr>
                <a:srgbClr val="F0A22E"/>
              </a:buClr>
              <a:buFont typeface="Wingdings" panose="05000000000000000000" pitchFamily="2" charset="2"/>
              <a:buChar char="v"/>
            </a:pPr>
            <a:r>
              <a:rPr lang="fa-IR" sz="1500" dirty="0" smtClean="0">
                <a:solidFill>
                  <a:schemeClr val="tx2"/>
                </a:solidFill>
                <a:cs typeface="B Titr" panose="00000700000000000000" pitchFamily="2" charset="-78"/>
              </a:rPr>
              <a:t>آموزش </a:t>
            </a:r>
            <a:r>
              <a:rPr lang="fa-IR" sz="1500" dirty="0">
                <a:solidFill>
                  <a:schemeClr val="tx2"/>
                </a:solidFill>
                <a:cs typeface="B Titr" panose="00000700000000000000" pitchFamily="2" charset="-78"/>
              </a:rPr>
              <a:t>بیش از 350 تکنیک جراحی و 450 عنوان شرح عمل جراحی</a:t>
            </a:r>
          </a:p>
          <a:p>
            <a:pPr marL="0" indent="0" algn="r" defTabSz="457200" rtl="1">
              <a:lnSpc>
                <a:spcPct val="150000"/>
              </a:lnSpc>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مقالات بالینی و شرح بیماریهای مبتنی بر شواهد بیش از 750 بیماری </a:t>
            </a:r>
            <a:r>
              <a:rPr lang="fa-IR" sz="1500" dirty="0" smtClean="0">
                <a:solidFill>
                  <a:schemeClr val="tx2"/>
                </a:solidFill>
                <a:cs typeface="B Titr" panose="00000700000000000000" pitchFamily="2" charset="-78"/>
              </a:rPr>
              <a:t>( شباهت با </a:t>
            </a:r>
            <a:r>
              <a:rPr lang="en-US" sz="1500" b="1" dirty="0" err="1" smtClean="0">
                <a:solidFill>
                  <a:schemeClr val="tx2"/>
                </a:solidFill>
                <a:cs typeface="B Titr" panose="00000700000000000000" pitchFamily="2" charset="-78"/>
              </a:rPr>
              <a:t>uptodate</a:t>
            </a:r>
            <a:r>
              <a:rPr lang="fa-IR" sz="1500" dirty="0" smtClean="0">
                <a:solidFill>
                  <a:schemeClr val="tx2"/>
                </a:solidFill>
                <a:cs typeface="B Titr" panose="00000700000000000000" pitchFamily="2" charset="-78"/>
              </a:rPr>
              <a:t>)</a:t>
            </a:r>
            <a:endParaRPr lang="fa-IR" sz="1500" dirty="0">
              <a:solidFill>
                <a:schemeClr val="tx2"/>
              </a:solidFill>
              <a:cs typeface="B Titr" panose="00000700000000000000" pitchFamily="2" charset="-78"/>
            </a:endParaRPr>
          </a:p>
          <a:p>
            <a:pPr marL="0" indent="0" algn="r" defTabSz="457200" rtl="1">
              <a:lnSpc>
                <a:spcPct val="150000"/>
              </a:lnSpc>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دسترسی به بیش از 15000 راهنمای آموزش بیمار</a:t>
            </a:r>
          </a:p>
          <a:p>
            <a:pPr marL="0" indent="0" algn="r" defTabSz="457200" rtl="1">
              <a:lnSpc>
                <a:spcPct val="150000"/>
              </a:lnSpc>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حدود </a:t>
            </a:r>
            <a:r>
              <a:rPr lang="fa-IR" sz="1500" dirty="0" smtClean="0">
                <a:solidFill>
                  <a:schemeClr val="tx2"/>
                </a:solidFill>
                <a:cs typeface="B Titr" panose="00000700000000000000" pitchFamily="2" charset="-78"/>
              </a:rPr>
              <a:t>13000 </a:t>
            </a:r>
            <a:r>
              <a:rPr lang="fa-IR" sz="1500" dirty="0">
                <a:solidFill>
                  <a:schemeClr val="tx2"/>
                </a:solidFill>
                <a:cs typeface="B Titr" panose="00000700000000000000" pitchFamily="2" charset="-78"/>
              </a:rPr>
              <a:t>ویدیو پزشکی</a:t>
            </a:r>
          </a:p>
          <a:p>
            <a:pPr marL="0" indent="0" algn="r" defTabSz="457200" rtl="1">
              <a:lnSpc>
                <a:spcPct val="150000"/>
              </a:lnSpc>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حدود 5000000 تصویر پزشکی</a:t>
            </a:r>
          </a:p>
          <a:p>
            <a:pPr marL="0" indent="0" algn="r" defTabSz="457200" rtl="1">
              <a:lnSpc>
                <a:spcPct val="150000"/>
              </a:lnSpc>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بیش از 4000 راهنمای عملی بالینی </a:t>
            </a:r>
          </a:p>
          <a:p>
            <a:pPr marL="0" indent="0" algn="r" defTabSz="457200" rtl="1">
              <a:lnSpc>
                <a:spcPct val="150000"/>
              </a:lnSpc>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اطلاعات بیش از 2900 دارو که توسط شرکت </a:t>
            </a:r>
            <a:r>
              <a:rPr lang="en-US" sz="1500" dirty="0">
                <a:solidFill>
                  <a:schemeClr val="tx2"/>
                </a:solidFill>
                <a:cs typeface="B Titr" panose="00000700000000000000" pitchFamily="2" charset="-78"/>
              </a:rPr>
              <a:t> </a:t>
            </a:r>
            <a:r>
              <a:rPr lang="en-US" sz="1500" b="1" i="1" dirty="0">
                <a:solidFill>
                  <a:schemeClr val="tx2"/>
                </a:solidFill>
                <a:cs typeface="B Titr" panose="00000700000000000000" pitchFamily="2" charset="-78"/>
              </a:rPr>
              <a:t>Gold standard</a:t>
            </a:r>
            <a:r>
              <a:rPr lang="fa-IR" sz="1500" b="1" i="1" dirty="0">
                <a:solidFill>
                  <a:schemeClr val="tx2"/>
                </a:solidFill>
                <a:cs typeface="B Titr" panose="00000700000000000000" pitchFamily="2" charset="-78"/>
              </a:rPr>
              <a:t> </a:t>
            </a:r>
            <a:r>
              <a:rPr lang="fa-IR" sz="1500" dirty="0">
                <a:solidFill>
                  <a:schemeClr val="tx2"/>
                </a:solidFill>
                <a:cs typeface="B Titr" panose="00000700000000000000" pitchFamily="2" charset="-78"/>
              </a:rPr>
              <a:t>فراهم شده و به روزرسانی می شود.</a:t>
            </a:r>
          </a:p>
          <a:p>
            <a:pPr marL="0" indent="0" algn="r" defTabSz="457200" rtl="1">
              <a:lnSpc>
                <a:spcPct val="150000"/>
              </a:lnSpc>
              <a:spcBef>
                <a:spcPts val="1000"/>
              </a:spcBef>
              <a:buClr>
                <a:srgbClr val="F0A22E"/>
              </a:buClr>
              <a:buFont typeface="Wingdings" panose="05000000000000000000" pitchFamily="2" charset="2"/>
              <a:buChar char="v"/>
            </a:pPr>
            <a:r>
              <a:rPr lang="fa-IR" sz="1500" dirty="0">
                <a:solidFill>
                  <a:schemeClr val="tx2"/>
                </a:solidFill>
                <a:cs typeface="B Titr" panose="00000700000000000000" pitchFamily="2" charset="-78"/>
              </a:rPr>
              <a:t>20 میلیون خلاصه مقاله مدلاین که به صورت روزانه از کتابخانه ملی پزشکی به این مجموعه اضافه می گردد.</a:t>
            </a:r>
          </a:p>
          <a:p>
            <a:endParaRPr lang="en-US" dirty="0"/>
          </a:p>
        </p:txBody>
      </p:sp>
    </p:spTree>
    <p:extLst>
      <p:ext uri="{BB962C8B-B14F-4D97-AF65-F5344CB8AC3E}">
        <p14:creationId xmlns:p14="http://schemas.microsoft.com/office/powerpoint/2010/main" val="2119390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9715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nvSpPr>
        <p:spPr>
          <a:xfrm>
            <a:off x="1625600" y="1088134"/>
            <a:ext cx="4114800" cy="1435345"/>
          </a:xfrm>
          <a:prstGeom prst="rect">
            <a:avLst/>
          </a:prstGeom>
          <a:solidFill>
            <a:srgbClr val="FFFF00"/>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Low" rtl="1">
              <a:lnSpc>
                <a:spcPct val="160000"/>
              </a:lnSpc>
            </a:pPr>
            <a:r>
              <a:rPr lang="fa-IR" sz="1400" dirty="0" smtClean="0">
                <a:latin typeface="Arial" panose="020B0604020202020204" pitchFamily="34" charset="0"/>
                <a:cs typeface="B Titr" panose="00000700000000000000" pitchFamily="2" charset="-78"/>
              </a:rPr>
              <a:t>برای استفاده از امکانات  </a:t>
            </a:r>
            <a:r>
              <a:rPr lang="en-US" sz="1400" dirty="0" smtClean="0">
                <a:solidFill>
                  <a:srgbClr val="6076B4">
                    <a:lumMod val="50000"/>
                  </a:srgbClr>
                </a:solidFill>
                <a:latin typeface="Britannic Bold" panose="020B0903060703020204" pitchFamily="34" charset="0"/>
              </a:rPr>
              <a:t>,Clinical key</a:t>
            </a:r>
            <a:r>
              <a:rPr lang="fa-IR" sz="1400" dirty="0" smtClean="0">
                <a:latin typeface="Arial" panose="020B0604020202020204" pitchFamily="34" charset="0"/>
                <a:cs typeface="B Titr" panose="00000700000000000000" pitchFamily="2" charset="-78"/>
              </a:rPr>
              <a:t> </a:t>
            </a:r>
            <a:r>
              <a:rPr lang="en-US" sz="1400" dirty="0" smtClean="0">
                <a:latin typeface="Arial" panose="020B0604020202020204" pitchFamily="34" charset="0"/>
                <a:cs typeface="B Titr" panose="00000700000000000000" pitchFamily="2" charset="-78"/>
              </a:rPr>
              <a:t>Register</a:t>
            </a:r>
            <a:r>
              <a:rPr lang="fa-IR" sz="1400" dirty="0" smtClean="0">
                <a:latin typeface="Arial" panose="020B0604020202020204" pitchFamily="34" charset="0"/>
                <a:cs typeface="B Titr" panose="00000700000000000000" pitchFamily="2" charset="-78"/>
              </a:rPr>
              <a:t> کردن الزامیست  کنید . </a:t>
            </a:r>
            <a:r>
              <a:rPr lang="en-US" sz="1400" dirty="0" err="1" smtClean="0">
                <a:latin typeface="Arial" panose="020B0604020202020204" pitchFamily="34" charset="0"/>
                <a:cs typeface="B Titr" panose="00000700000000000000" pitchFamily="2" charset="-78"/>
              </a:rPr>
              <a:t>Ck</a:t>
            </a:r>
            <a:r>
              <a:rPr lang="fa-IR" sz="1400" dirty="0" smtClean="0">
                <a:latin typeface="Arial" panose="020B0604020202020204" pitchFamily="34" charset="0"/>
                <a:cs typeface="B Titr" panose="00000700000000000000" pitchFamily="2" charset="-78"/>
              </a:rPr>
              <a:t> اجاز استفاده </a:t>
            </a:r>
            <a:r>
              <a:rPr lang="en-US" sz="1400" dirty="0" smtClean="0">
                <a:latin typeface="Arial" panose="020B0604020202020204" pitchFamily="34" charset="0"/>
                <a:cs typeface="B Titr" panose="00000700000000000000" pitchFamily="2" charset="-78"/>
              </a:rPr>
              <a:t>off </a:t>
            </a:r>
            <a:r>
              <a:rPr lang="en-US" sz="1400" dirty="0" err="1" smtClean="0">
                <a:latin typeface="Arial" panose="020B0604020202020204" pitchFamily="34" charset="0"/>
                <a:cs typeface="B Titr" panose="00000700000000000000" pitchFamily="2" charset="-78"/>
              </a:rPr>
              <a:t>campuss</a:t>
            </a:r>
            <a:r>
              <a:rPr lang="en-US" sz="1400" dirty="0" smtClean="0">
                <a:latin typeface="Arial" panose="020B0604020202020204" pitchFamily="34" charset="0"/>
                <a:cs typeface="B Titr" panose="00000700000000000000" pitchFamily="2" charset="-78"/>
              </a:rPr>
              <a:t> </a:t>
            </a:r>
            <a:r>
              <a:rPr lang="fa-IR" sz="1400" dirty="0" smtClean="0">
                <a:latin typeface="Arial" panose="020B0604020202020204" pitchFamily="34" charset="0"/>
                <a:cs typeface="B Titr" panose="00000700000000000000" pitchFamily="2" charset="-78"/>
              </a:rPr>
              <a:t> را به کاربرانش می دهد به شرط اینکه </a:t>
            </a:r>
            <a:r>
              <a:rPr lang="en-US" sz="1400" dirty="0" err="1" smtClean="0">
                <a:solidFill>
                  <a:prstClr val="black"/>
                </a:solidFill>
                <a:latin typeface="Arial" panose="020B0604020202020204" pitchFamily="34" charset="0"/>
                <a:cs typeface="B Titr" panose="00000700000000000000" pitchFamily="2" charset="-78"/>
              </a:rPr>
              <a:t>Regist</a:t>
            </a:r>
            <a:r>
              <a:rPr lang="fa-IR" sz="1400" dirty="0" smtClean="0">
                <a:latin typeface="Arial" panose="020B0604020202020204" pitchFamily="34" charset="0"/>
                <a:cs typeface="B Titr" panose="00000700000000000000" pitchFamily="2" charset="-78"/>
              </a:rPr>
              <a:t> توسط ایمیل دانشگاهی اتفاق بیفتد.</a:t>
            </a:r>
            <a:endParaRPr lang="en-US" sz="1400" dirty="0">
              <a:latin typeface="Arial" panose="020B0604020202020204" pitchFamily="34" charset="0"/>
              <a:cs typeface="B Titr" panose="00000700000000000000" pitchFamily="2" charset="-78"/>
            </a:endParaRPr>
          </a:p>
        </p:txBody>
      </p:sp>
      <p:cxnSp>
        <p:nvCxnSpPr>
          <p:cNvPr id="7" name="Elbow Connector 6"/>
          <p:cNvCxnSpPr/>
          <p:nvPr/>
        </p:nvCxnSpPr>
        <p:spPr>
          <a:xfrm flipV="1">
            <a:off x="5715000" y="1523999"/>
            <a:ext cx="762000" cy="501526"/>
          </a:xfrm>
          <a:prstGeom prst="bentConnector3">
            <a:avLst>
              <a:gd name="adj1" fmla="val 35185"/>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80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945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346789" cy="6858000"/>
          </a:xfrm>
          <a:prstGeom prst="rect">
            <a:avLst/>
          </a:prstGeom>
          <a:solidFill>
            <a:srgbClr val="FFFF00"/>
          </a:solidFill>
          <a:ln>
            <a:noFill/>
          </a:ln>
          <a:effectLst>
            <a:outerShdw blurRad="292100" dist="139700" dir="2700000" algn="tl" rotWithShape="0">
              <a:srgbClr val="333333">
                <a:alpha val="65000"/>
              </a:srgbClr>
            </a:outerShdw>
          </a:effectLst>
          <a:extLst/>
        </p:spPr>
      </p:pic>
      <p:sp>
        <p:nvSpPr>
          <p:cNvPr id="16" name="Rounded Rectangular Callout 15"/>
          <p:cNvSpPr/>
          <p:nvPr/>
        </p:nvSpPr>
        <p:spPr>
          <a:xfrm>
            <a:off x="3250789" y="1558133"/>
            <a:ext cx="1447800" cy="626533"/>
          </a:xfrm>
          <a:prstGeom prst="wedgeRoundRectCallout">
            <a:avLst>
              <a:gd name="adj1" fmla="val -126334"/>
              <a:gd name="adj2" fmla="val 165339"/>
              <a:gd name="adj3" fmla="val 16667"/>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a:off x="3269568" y="2525889"/>
            <a:ext cx="1676400" cy="609600"/>
          </a:xfrm>
          <a:prstGeom prst="wedgeRoundRectCallout">
            <a:avLst>
              <a:gd name="adj1" fmla="val -107416"/>
              <a:gd name="adj2" fmla="val 373189"/>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ular Callout 19"/>
          <p:cNvSpPr/>
          <p:nvPr/>
        </p:nvSpPr>
        <p:spPr>
          <a:xfrm>
            <a:off x="3250789" y="3781778"/>
            <a:ext cx="2421467" cy="485422"/>
          </a:xfrm>
          <a:prstGeom prst="wedgeRoundRectCallout">
            <a:avLst>
              <a:gd name="adj1" fmla="val -92085"/>
              <a:gd name="adj2" fmla="val 415401"/>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ular Callout 20"/>
          <p:cNvSpPr/>
          <p:nvPr/>
        </p:nvSpPr>
        <p:spPr>
          <a:xfrm>
            <a:off x="4343400" y="4596171"/>
            <a:ext cx="1844549" cy="575734"/>
          </a:xfrm>
          <a:prstGeom prst="wedgeRoundRectCallout">
            <a:avLst>
              <a:gd name="adj1" fmla="val -160397"/>
              <a:gd name="adj2" fmla="val 308210"/>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32193" y="3839823"/>
            <a:ext cx="2140063" cy="276999"/>
          </a:xfrm>
          <a:prstGeom prst="rect">
            <a:avLst/>
          </a:prstGeom>
        </p:spPr>
        <p:txBody>
          <a:bodyPr wrap="square">
            <a:spAutoFit/>
          </a:bodyPr>
          <a:lstStyle/>
          <a:p>
            <a:pPr algn="ctr"/>
            <a:r>
              <a:rPr lang="fa-IR" sz="1200" b="1" dirty="0">
                <a:cs typeface="B Titr" panose="00000700000000000000" pitchFamily="2" charset="-78"/>
              </a:rPr>
              <a:t>مراحل </a:t>
            </a:r>
            <a:r>
              <a:rPr lang="fa-IR" sz="1200" b="1" dirty="0" smtClean="0">
                <a:cs typeface="B Titr" panose="00000700000000000000" pitchFamily="2" charset="-78"/>
              </a:rPr>
              <a:t>مشاوره جراحی</a:t>
            </a:r>
            <a:endParaRPr lang="en-US" sz="1200" b="1" dirty="0">
              <a:cs typeface="B Titr" panose="00000700000000000000" pitchFamily="2" charset="-78"/>
            </a:endParaRPr>
          </a:p>
        </p:txBody>
      </p:sp>
      <p:sp>
        <p:nvSpPr>
          <p:cNvPr id="18" name="Rectangle 17"/>
          <p:cNvSpPr/>
          <p:nvPr/>
        </p:nvSpPr>
        <p:spPr>
          <a:xfrm>
            <a:off x="3297587" y="2579469"/>
            <a:ext cx="1620363" cy="276999"/>
          </a:xfrm>
          <a:prstGeom prst="rect">
            <a:avLst/>
          </a:prstGeom>
        </p:spPr>
        <p:txBody>
          <a:bodyPr wrap="square">
            <a:spAutoFit/>
          </a:bodyPr>
          <a:lstStyle/>
          <a:p>
            <a:pPr algn="ctr"/>
            <a:r>
              <a:rPr lang="fa-IR" sz="1200" dirty="0">
                <a:cs typeface="B Titr" panose="00000700000000000000" pitchFamily="2" charset="-78"/>
              </a:rPr>
              <a:t>بررسی عمومی بالینی</a:t>
            </a:r>
            <a:endParaRPr lang="en-US" sz="1200" dirty="0">
              <a:cs typeface="B Titr" panose="00000700000000000000" pitchFamily="2" charset="-78"/>
            </a:endParaRPr>
          </a:p>
        </p:txBody>
      </p:sp>
      <p:sp>
        <p:nvSpPr>
          <p:cNvPr id="26" name="Rectangle 25"/>
          <p:cNvSpPr/>
          <p:nvPr/>
        </p:nvSpPr>
        <p:spPr>
          <a:xfrm>
            <a:off x="4503673" y="4583956"/>
            <a:ext cx="1524001" cy="600164"/>
          </a:xfrm>
          <a:prstGeom prst="rect">
            <a:avLst/>
          </a:prstGeom>
        </p:spPr>
        <p:txBody>
          <a:bodyPr wrap="square">
            <a:spAutoFit/>
          </a:bodyPr>
          <a:lstStyle/>
          <a:p>
            <a:pPr algn="ctr"/>
            <a:r>
              <a:rPr lang="fa-IR" sz="1100" b="1" dirty="0" smtClean="0">
                <a:cs typeface="B Titr" panose="00000700000000000000" pitchFamily="2" charset="-78"/>
              </a:rPr>
              <a:t>ضروریات مورد نیاز دانشجویان پیش از حضور در بالین بیمار</a:t>
            </a:r>
            <a:endParaRPr lang="en-US" sz="1100" b="1" dirty="0">
              <a:cs typeface="B Titr" panose="00000700000000000000" pitchFamily="2" charset="-78"/>
            </a:endParaRPr>
          </a:p>
        </p:txBody>
      </p:sp>
      <p:sp>
        <p:nvSpPr>
          <p:cNvPr id="27" name="Rectangle 26"/>
          <p:cNvSpPr/>
          <p:nvPr/>
        </p:nvSpPr>
        <p:spPr>
          <a:xfrm>
            <a:off x="2971800" y="1717512"/>
            <a:ext cx="2133599" cy="276999"/>
          </a:xfrm>
          <a:prstGeom prst="rect">
            <a:avLst/>
          </a:prstGeom>
        </p:spPr>
        <p:txBody>
          <a:bodyPr wrap="square">
            <a:spAutoFit/>
          </a:bodyPr>
          <a:lstStyle/>
          <a:p>
            <a:pPr algn="ctr"/>
            <a:r>
              <a:rPr lang="fa-IR" sz="1200" b="1" dirty="0" smtClean="0">
                <a:cs typeface="B Titr" panose="00000700000000000000" pitchFamily="2" charset="-78"/>
              </a:rPr>
              <a:t>کار آزمایی بالینی</a:t>
            </a:r>
            <a:endParaRPr lang="en-US" sz="1200" b="1" dirty="0">
              <a:cs typeface="B Titr" panose="00000700000000000000" pitchFamily="2" charset="-78"/>
            </a:endParaRPr>
          </a:p>
        </p:txBody>
      </p:sp>
      <p:sp>
        <p:nvSpPr>
          <p:cNvPr id="2" name="TextBox 1"/>
          <p:cNvSpPr txBox="1"/>
          <p:nvPr/>
        </p:nvSpPr>
        <p:spPr>
          <a:xfrm>
            <a:off x="3961624" y="497631"/>
            <a:ext cx="5029975" cy="584775"/>
          </a:xfrm>
          <a:prstGeom prst="rect">
            <a:avLst/>
          </a:prstGeom>
          <a:noFill/>
        </p:spPr>
        <p:txBody>
          <a:bodyPr wrap="square" rtlCol="0">
            <a:spAutoFit/>
          </a:bodyPr>
          <a:lstStyle/>
          <a:p>
            <a:pPr algn="ctr"/>
            <a:r>
              <a:rPr lang="fa-IR" sz="3200" dirty="0" smtClean="0">
                <a:solidFill>
                  <a:schemeClr val="tx2">
                    <a:lumMod val="75000"/>
                  </a:schemeClr>
                </a:solidFill>
                <a:cs typeface="B Titr" panose="00000700000000000000" pitchFamily="2" charset="-78"/>
              </a:rPr>
              <a:t>انواع محتوی در کلینیکال کی</a:t>
            </a:r>
            <a:endParaRPr lang="en-US" sz="3200" dirty="0">
              <a:solidFill>
                <a:schemeClr val="tx2">
                  <a:lumMod val="75000"/>
                </a:schemeClr>
              </a:solidFill>
              <a:cs typeface="B Titr" panose="00000700000000000000" pitchFamily="2" charset="-78"/>
            </a:endParaRPr>
          </a:p>
        </p:txBody>
      </p:sp>
    </p:spTree>
    <p:extLst>
      <p:ext uri="{BB962C8B-B14F-4D97-AF65-F5344CB8AC3E}">
        <p14:creationId xmlns:p14="http://schemas.microsoft.com/office/powerpoint/2010/main" val="25881848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S10289526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1579</TotalTime>
  <Words>1149</Words>
  <Application>Microsoft Office PowerPoint</Application>
  <PresentationFormat>On-screen Show (4:3)</PresentationFormat>
  <Paragraphs>92</Paragraphs>
  <Slides>52</Slides>
  <Notes>7</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52</vt:i4>
      </vt:variant>
    </vt:vector>
  </HeadingPairs>
  <TitlesOfParts>
    <vt:vector size="71" baseType="lpstr">
      <vt:lpstr>Aharoni</vt:lpstr>
      <vt:lpstr>Arabic Typesetting</vt:lpstr>
      <vt:lpstr>Arial</vt:lpstr>
      <vt:lpstr>B Badr</vt:lpstr>
      <vt:lpstr>B Narm</vt:lpstr>
      <vt:lpstr>B Nazanin</vt:lpstr>
      <vt:lpstr>B Titr</vt:lpstr>
      <vt:lpstr>Britannic Bold</vt:lpstr>
      <vt:lpstr>Calibri</vt:lpstr>
      <vt:lpstr>Century Gothic</vt:lpstr>
      <vt:lpstr>Corbel</vt:lpstr>
      <vt:lpstr>Courier New</vt:lpstr>
      <vt:lpstr>Palatino Linotype</vt:lpstr>
      <vt:lpstr>Tahoma</vt:lpstr>
      <vt:lpstr>Times New Roman</vt:lpstr>
      <vt:lpstr>Wingdings</vt:lpstr>
      <vt:lpstr>Wingdings 3</vt:lpstr>
      <vt:lpstr>Executive</vt:lpstr>
      <vt:lpstr>TS102895261</vt:lpstr>
      <vt:lpstr>PowerPoint Presentation</vt:lpstr>
      <vt:lpstr>PowerPoint Presentation</vt:lpstr>
      <vt:lpstr>Clinical key چیست؟</vt:lpstr>
      <vt:lpstr>خصوصیات کلینیکال کی</vt:lpstr>
      <vt:lpstr>مزایای استفاده از کلینیکال کی در بیمارستان توسط پزشکان</vt:lpstr>
      <vt:lpstr>محتوی کلینیکال کی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گایدلاین ها برای پیدا کردن راهنماهای بالینی از قسمت Guidelines  استفاده می کنیم. به عنوان مثال یک راهنما در مورد بیماری دیابت انتخاب می کنیم. </vt:lpstr>
      <vt:lpstr>PowerPoint Presentation</vt:lpstr>
      <vt:lpstr>PowerPoint Presentation</vt:lpstr>
      <vt:lpstr>PowerPoint Presentation</vt:lpstr>
      <vt:lpstr>PowerPoint Presentation</vt:lpstr>
      <vt:lpstr>PowerPoint Presentation</vt:lpstr>
      <vt:lpstr>PowerPoint Presentation</vt:lpstr>
      <vt:lpstr>برای درست کردن اسلاید می توان چند عکس را با زدن تیک در مربع کنار آنها انتخاب کرده و گزینه Add to Presentation  را از بالا بزنیم ( به این منظور ابتدا باید Login شوید)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key</dc:title>
  <dc:creator>ketabkhaneh</dc:creator>
  <cp:lastModifiedBy>استاد میهمان 1</cp:lastModifiedBy>
  <cp:revision>105</cp:revision>
  <dcterms:created xsi:type="dcterms:W3CDTF">2006-08-16T00:00:00Z</dcterms:created>
  <dcterms:modified xsi:type="dcterms:W3CDTF">2025-01-01T09:02:38Z</dcterms:modified>
</cp:coreProperties>
</file>